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avi" ContentType="video/avi"/>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1" r:id="rId2"/>
    <p:sldId id="277" r:id="rId3"/>
    <p:sldId id="276" r:id="rId4"/>
    <p:sldId id="266" r:id="rId5"/>
    <p:sldId id="263" r:id="rId6"/>
    <p:sldId id="265" r:id="rId7"/>
    <p:sldId id="264" r:id="rId8"/>
    <p:sldId id="262" r:id="rId9"/>
    <p:sldId id="270" r:id="rId10"/>
    <p:sldId id="271" r:id="rId11"/>
    <p:sldId id="289" r:id="rId12"/>
    <p:sldId id="278" r:id="rId13"/>
    <p:sldId id="272" r:id="rId14"/>
    <p:sldId id="273" r:id="rId15"/>
    <p:sldId id="281" r:id="rId16"/>
    <p:sldId id="282" r:id="rId17"/>
    <p:sldId id="284" r:id="rId18"/>
    <p:sldId id="267" r:id="rId19"/>
    <p:sldId id="260" r:id="rId20"/>
    <p:sldId id="285" r:id="rId21"/>
    <p:sldId id="274" r:id="rId22"/>
    <p:sldId id="275" r:id="rId23"/>
    <p:sldId id="283" r:id="rId24"/>
    <p:sldId id="286" r:id="rId25"/>
    <p:sldId id="287" r:id="rId26"/>
    <p:sldId id="288" r:id="rId27"/>
  </p:sldIdLst>
  <p:sldSz cx="9144000" cy="6858000" type="screen4x3"/>
  <p:notesSz cx="7099300"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70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620"/>
    <p:restoredTop sz="94627" autoAdjust="0"/>
  </p:normalViewPr>
  <p:slideViewPr>
    <p:cSldViewPr>
      <p:cViewPr varScale="1">
        <p:scale>
          <a:sx n="71" d="100"/>
          <a:sy n="71" d="100"/>
        </p:scale>
        <p:origin x="-102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25A02C26-835B-4C63-8E48-A9538F3BE9FF}" type="datetimeFigureOut">
              <a:rPr lang="en-US" smtClean="0"/>
              <a:t>10/4/2012</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4C24BB39-27EE-4AB2-B4E9-E3AA4BAA626D}" type="slidenum">
              <a:rPr lang="en-US" smtClean="0"/>
              <a:t>‹#›</a:t>
            </a:fld>
            <a:endParaRPr lang="en-US"/>
          </a:p>
        </p:txBody>
      </p:sp>
    </p:spTree>
    <p:extLst>
      <p:ext uri="{BB962C8B-B14F-4D97-AF65-F5344CB8AC3E}">
        <p14:creationId xmlns:p14="http://schemas.microsoft.com/office/powerpoint/2010/main" val="2994112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24BB39-27EE-4AB2-B4E9-E3AA4BAA626D}" type="slidenum">
              <a:rPr lang="en-US" smtClean="0"/>
              <a:t>4</a:t>
            </a:fld>
            <a:endParaRPr lang="en-US"/>
          </a:p>
        </p:txBody>
      </p:sp>
    </p:spTree>
    <p:extLst>
      <p:ext uri="{BB962C8B-B14F-4D97-AF65-F5344CB8AC3E}">
        <p14:creationId xmlns:p14="http://schemas.microsoft.com/office/powerpoint/2010/main" val="493524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p>
            <a:fld id="{517CC59F-1017-42E5-A322-7874FF28B949}" type="datetimeFigureOut">
              <a:rPr lang="it-IT" smtClean="0"/>
              <a:t>04/10/2012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EC96910-2AF4-4214-94EC-C2FDCB56EFAD}" type="slidenum">
              <a:rPr lang="it-IT" smtClean="0"/>
              <a:t>‹#›</a:t>
            </a:fld>
            <a:endParaRPr lang="it-IT"/>
          </a:p>
        </p:txBody>
      </p:sp>
    </p:spTree>
    <p:extLst>
      <p:ext uri="{BB962C8B-B14F-4D97-AF65-F5344CB8AC3E}">
        <p14:creationId xmlns:p14="http://schemas.microsoft.com/office/powerpoint/2010/main" val="2325584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517CC59F-1017-42E5-A322-7874FF28B949}" type="datetimeFigureOut">
              <a:rPr lang="it-IT" smtClean="0"/>
              <a:t>04/10/2012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EC96910-2AF4-4214-94EC-C2FDCB56EFAD}" type="slidenum">
              <a:rPr lang="it-IT" smtClean="0"/>
              <a:t>‹#›</a:t>
            </a:fld>
            <a:endParaRPr lang="it-IT"/>
          </a:p>
        </p:txBody>
      </p:sp>
    </p:spTree>
    <p:extLst>
      <p:ext uri="{BB962C8B-B14F-4D97-AF65-F5344CB8AC3E}">
        <p14:creationId xmlns:p14="http://schemas.microsoft.com/office/powerpoint/2010/main" val="389337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517CC59F-1017-42E5-A322-7874FF28B949}" type="datetimeFigureOut">
              <a:rPr lang="it-IT" smtClean="0"/>
              <a:t>04/10/2012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EC96910-2AF4-4214-94EC-C2FDCB56EFAD}" type="slidenum">
              <a:rPr lang="it-IT" smtClean="0"/>
              <a:t>‹#›</a:t>
            </a:fld>
            <a:endParaRPr lang="it-IT"/>
          </a:p>
        </p:txBody>
      </p:sp>
    </p:spTree>
    <p:extLst>
      <p:ext uri="{BB962C8B-B14F-4D97-AF65-F5344CB8AC3E}">
        <p14:creationId xmlns:p14="http://schemas.microsoft.com/office/powerpoint/2010/main" val="314207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517CC59F-1017-42E5-A322-7874FF28B949}" type="datetimeFigureOut">
              <a:rPr lang="it-IT" smtClean="0"/>
              <a:t>04/10/2012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EC96910-2AF4-4214-94EC-C2FDCB56EFAD}" type="slidenum">
              <a:rPr lang="it-IT" smtClean="0"/>
              <a:t>‹#›</a:t>
            </a:fld>
            <a:endParaRPr lang="it-IT"/>
          </a:p>
        </p:txBody>
      </p:sp>
    </p:spTree>
    <p:extLst>
      <p:ext uri="{BB962C8B-B14F-4D97-AF65-F5344CB8AC3E}">
        <p14:creationId xmlns:p14="http://schemas.microsoft.com/office/powerpoint/2010/main" val="12480593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7CC59F-1017-42E5-A322-7874FF28B949}" type="datetimeFigureOut">
              <a:rPr lang="it-IT" smtClean="0"/>
              <a:t>04/10/2012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EC96910-2AF4-4214-94EC-C2FDCB56EFAD}" type="slidenum">
              <a:rPr lang="it-IT" smtClean="0"/>
              <a:t>‹#›</a:t>
            </a:fld>
            <a:endParaRPr lang="it-IT"/>
          </a:p>
        </p:txBody>
      </p:sp>
    </p:spTree>
    <p:extLst>
      <p:ext uri="{BB962C8B-B14F-4D97-AF65-F5344CB8AC3E}">
        <p14:creationId xmlns:p14="http://schemas.microsoft.com/office/powerpoint/2010/main" val="2043606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p>
            <a:fld id="{517CC59F-1017-42E5-A322-7874FF28B949}" type="datetimeFigureOut">
              <a:rPr lang="it-IT" smtClean="0"/>
              <a:t>04/10/2012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EC96910-2AF4-4214-94EC-C2FDCB56EFAD}" type="slidenum">
              <a:rPr lang="it-IT" smtClean="0"/>
              <a:t>‹#›</a:t>
            </a:fld>
            <a:endParaRPr lang="it-IT"/>
          </a:p>
        </p:txBody>
      </p:sp>
    </p:spTree>
    <p:extLst>
      <p:ext uri="{BB962C8B-B14F-4D97-AF65-F5344CB8AC3E}">
        <p14:creationId xmlns:p14="http://schemas.microsoft.com/office/powerpoint/2010/main" val="1302577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p>
            <a:fld id="{517CC59F-1017-42E5-A322-7874FF28B949}" type="datetimeFigureOut">
              <a:rPr lang="it-IT" smtClean="0"/>
              <a:t>04/10/2012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EC96910-2AF4-4214-94EC-C2FDCB56EFAD}" type="slidenum">
              <a:rPr lang="it-IT" smtClean="0"/>
              <a:t>‹#›</a:t>
            </a:fld>
            <a:endParaRPr lang="it-IT"/>
          </a:p>
        </p:txBody>
      </p:sp>
    </p:spTree>
    <p:extLst>
      <p:ext uri="{BB962C8B-B14F-4D97-AF65-F5344CB8AC3E}">
        <p14:creationId xmlns:p14="http://schemas.microsoft.com/office/powerpoint/2010/main" val="2259201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p>
            <a:fld id="{517CC59F-1017-42E5-A322-7874FF28B949}" type="datetimeFigureOut">
              <a:rPr lang="it-IT" smtClean="0"/>
              <a:t>04/10/2012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EC96910-2AF4-4214-94EC-C2FDCB56EFAD}" type="slidenum">
              <a:rPr lang="it-IT" smtClean="0"/>
              <a:t>‹#›</a:t>
            </a:fld>
            <a:endParaRPr lang="it-IT"/>
          </a:p>
        </p:txBody>
      </p:sp>
    </p:spTree>
    <p:extLst>
      <p:ext uri="{BB962C8B-B14F-4D97-AF65-F5344CB8AC3E}">
        <p14:creationId xmlns:p14="http://schemas.microsoft.com/office/powerpoint/2010/main" val="1245182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7CC59F-1017-42E5-A322-7874FF28B949}" type="datetimeFigureOut">
              <a:rPr lang="it-IT" smtClean="0"/>
              <a:t>04/10/2012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1EC96910-2AF4-4214-94EC-C2FDCB56EFAD}" type="slidenum">
              <a:rPr lang="it-IT" smtClean="0"/>
              <a:t>‹#›</a:t>
            </a:fld>
            <a:endParaRPr lang="it-IT"/>
          </a:p>
        </p:txBody>
      </p:sp>
    </p:spTree>
    <p:extLst>
      <p:ext uri="{BB962C8B-B14F-4D97-AF65-F5344CB8AC3E}">
        <p14:creationId xmlns:p14="http://schemas.microsoft.com/office/powerpoint/2010/main" val="4237068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7CC59F-1017-42E5-A322-7874FF28B949}" type="datetimeFigureOut">
              <a:rPr lang="it-IT" smtClean="0"/>
              <a:t>04/10/2012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EC96910-2AF4-4214-94EC-C2FDCB56EFAD}" type="slidenum">
              <a:rPr lang="it-IT" smtClean="0"/>
              <a:t>‹#›</a:t>
            </a:fld>
            <a:endParaRPr lang="it-IT"/>
          </a:p>
        </p:txBody>
      </p:sp>
    </p:spTree>
    <p:extLst>
      <p:ext uri="{BB962C8B-B14F-4D97-AF65-F5344CB8AC3E}">
        <p14:creationId xmlns:p14="http://schemas.microsoft.com/office/powerpoint/2010/main" val="395681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7CC59F-1017-42E5-A322-7874FF28B949}" type="datetimeFigureOut">
              <a:rPr lang="it-IT" smtClean="0"/>
              <a:t>04/10/2012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EC96910-2AF4-4214-94EC-C2FDCB56EFAD}" type="slidenum">
              <a:rPr lang="it-IT" smtClean="0"/>
              <a:t>‹#›</a:t>
            </a:fld>
            <a:endParaRPr lang="it-IT"/>
          </a:p>
        </p:txBody>
      </p:sp>
    </p:spTree>
    <p:extLst>
      <p:ext uri="{BB962C8B-B14F-4D97-AF65-F5344CB8AC3E}">
        <p14:creationId xmlns:p14="http://schemas.microsoft.com/office/powerpoint/2010/main" val="2678385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6632"/>
            <a:ext cx="8229600" cy="1143000"/>
          </a:xfrm>
          <a:prstGeom prst="rect">
            <a:avLst/>
          </a:prstGeom>
        </p:spPr>
        <p:txBody>
          <a:bodyPr vert="horz" lIns="91440" tIns="45720" rIns="91440" bIns="45720" rtlCol="0" anchor="ctr">
            <a:normAutofit/>
          </a:bodyPr>
          <a:lstStyle/>
          <a:p>
            <a:r>
              <a:rPr lang="en-US" smtClean="0"/>
              <a:t>Click to edit Master title style</a:t>
            </a:r>
            <a:endParaRPr lang="it-I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7CC59F-1017-42E5-A322-7874FF28B949}" type="datetimeFigureOut">
              <a:rPr lang="it-IT" smtClean="0"/>
              <a:t>04/10/2012</a:t>
            </a:fld>
            <a:endParaRPr lang="it-I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C96910-2AF4-4214-94EC-C2FDCB56EFAD}" type="slidenum">
              <a:rPr lang="it-IT" smtClean="0"/>
              <a:t>‹#›</a:t>
            </a:fld>
            <a:endParaRPr lang="it-IT"/>
          </a:p>
        </p:txBody>
      </p:sp>
    </p:spTree>
    <p:extLst>
      <p:ext uri="{BB962C8B-B14F-4D97-AF65-F5344CB8AC3E}">
        <p14:creationId xmlns:p14="http://schemas.microsoft.com/office/powerpoint/2010/main" val="448187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19.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image" Target="../media/image330.png"/><Relationship Id="rId1" Type="http://schemas.openxmlformats.org/officeDocument/2006/relationships/slideLayout" Target="../slideLayouts/slideLayout2.xml"/><Relationship Id="rId4" Type="http://schemas.openxmlformats.org/officeDocument/2006/relationships/image" Target="../media/image350.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2" Type="http://schemas.openxmlformats.org/officeDocument/2006/relationships/image" Target="../media/image4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avi"/><Relationship Id="rId1" Type="http://schemas.microsoft.com/office/2007/relationships/media" Target="../media/media1.avi"/><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996952"/>
            <a:ext cx="9144000" cy="1754326"/>
          </a:xfrm>
          <a:prstGeom prst="rect">
            <a:avLst/>
          </a:prstGeom>
        </p:spPr>
        <p:txBody>
          <a:bodyPr wrap="square">
            <a:spAutoFit/>
          </a:bodyPr>
          <a:lstStyle/>
          <a:p>
            <a:pPr algn="ctr"/>
            <a:r>
              <a:rPr lang="it-IT" sz="3600" b="1" cap="all" dirty="0">
                <a:solidFill>
                  <a:schemeClr val="tx2"/>
                </a:solidFill>
              </a:rPr>
              <a:t>Schemi </a:t>
            </a:r>
            <a:r>
              <a:rPr lang="it-IT" sz="3600" b="1" cap="all" dirty="0" smtClean="0">
                <a:solidFill>
                  <a:schemeClr val="tx2"/>
                </a:solidFill>
              </a:rPr>
              <a:t>strutturali</a:t>
            </a:r>
          </a:p>
          <a:p>
            <a:pPr algn="ctr"/>
            <a:r>
              <a:rPr lang="it-IT" sz="3600" b="1" cap="all" dirty="0" smtClean="0">
                <a:solidFill>
                  <a:schemeClr val="tx2"/>
                </a:solidFill>
              </a:rPr>
              <a:t>per edifici industriali</a:t>
            </a:r>
          </a:p>
          <a:p>
            <a:pPr algn="ctr"/>
            <a:r>
              <a:rPr lang="it-IT" sz="3600" b="1" cap="all" dirty="0" smtClean="0">
                <a:solidFill>
                  <a:schemeClr val="tx2"/>
                </a:solidFill>
              </a:rPr>
              <a:t>e </a:t>
            </a:r>
            <a:r>
              <a:rPr lang="it-IT" sz="3600" b="1" cap="all" dirty="0">
                <a:solidFill>
                  <a:schemeClr val="tx2"/>
                </a:solidFill>
              </a:rPr>
              <a:t>loro </a:t>
            </a:r>
            <a:r>
              <a:rPr lang="it-IT" sz="3600" b="1" cap="all" dirty="0" smtClean="0">
                <a:solidFill>
                  <a:schemeClr val="tx2"/>
                </a:solidFill>
              </a:rPr>
              <a:t>vulnerabilità sismica</a:t>
            </a:r>
            <a:endParaRPr lang="en-GB" sz="3600" b="1" cap="all" dirty="0">
              <a:solidFill>
                <a:schemeClr val="tx2"/>
              </a:solidFill>
            </a:endParaRPr>
          </a:p>
        </p:txBody>
      </p:sp>
      <p:pic>
        <p:nvPicPr>
          <p:cNvPr id="17" name="Picture 30" descr="Image10"/>
          <p:cNvPicPr>
            <a:picLocks noChangeAspect="1" noChangeArrowheads="1"/>
          </p:cNvPicPr>
          <p:nvPr/>
        </p:nvPicPr>
        <p:blipFill>
          <a:blip r:embed="rId2" cstate="print"/>
          <a:srcRect/>
          <a:stretch>
            <a:fillRect/>
          </a:stretch>
        </p:blipFill>
        <p:spPr bwMode="auto">
          <a:xfrm>
            <a:off x="8172400" y="5903022"/>
            <a:ext cx="936104" cy="936104"/>
          </a:xfrm>
          <a:prstGeom prst="rect">
            <a:avLst/>
          </a:prstGeom>
          <a:noFill/>
        </p:spPr>
      </p:pic>
      <p:sp>
        <p:nvSpPr>
          <p:cNvPr id="18" name="Text Box 20"/>
          <p:cNvSpPr txBox="1">
            <a:spLocks noChangeArrowheads="1"/>
          </p:cNvSpPr>
          <p:nvPr/>
        </p:nvSpPr>
        <p:spPr bwMode="auto">
          <a:xfrm>
            <a:off x="2771800" y="5085184"/>
            <a:ext cx="3600400" cy="615553"/>
          </a:xfrm>
          <a:prstGeom prst="rect">
            <a:avLst/>
          </a:prstGeom>
          <a:noFill/>
          <a:ln w="9525">
            <a:noFill/>
            <a:miter lim="800000"/>
            <a:headEnd/>
            <a:tailEnd/>
          </a:ln>
          <a:effectLst/>
        </p:spPr>
        <p:txBody>
          <a:bodyPr wrap="square">
            <a:spAutoFit/>
          </a:bodyPr>
          <a:lstStyle/>
          <a:p>
            <a:pPr algn="ctr"/>
            <a:r>
              <a:rPr lang="en-GB" sz="2000" b="1" dirty="0" err="1" smtClean="0">
                <a:latin typeface="Times New Roman" pitchFamily="18" charset="0"/>
              </a:rPr>
              <a:t>Prof.</a:t>
            </a:r>
            <a:r>
              <a:rPr lang="en-GB" sz="2000" b="1" dirty="0" smtClean="0">
                <a:latin typeface="Times New Roman" pitchFamily="18" charset="0"/>
              </a:rPr>
              <a:t> </a:t>
            </a:r>
            <a:r>
              <a:rPr lang="en-GB" sz="2000" b="1" dirty="0" err="1" smtClean="0">
                <a:latin typeface="Times New Roman" pitchFamily="18" charset="0"/>
              </a:rPr>
              <a:t>Ing</a:t>
            </a:r>
            <a:r>
              <a:rPr lang="en-GB" sz="2000" b="1" dirty="0" smtClean="0">
                <a:latin typeface="Times New Roman" pitchFamily="18" charset="0"/>
              </a:rPr>
              <a:t>. Paolo </a:t>
            </a:r>
            <a:r>
              <a:rPr lang="en-GB" sz="2000" b="1" dirty="0">
                <a:latin typeface="Times New Roman" pitchFamily="18" charset="0"/>
              </a:rPr>
              <a:t>Spinelli</a:t>
            </a:r>
          </a:p>
          <a:p>
            <a:pPr algn="ctr"/>
            <a:r>
              <a:rPr lang="en-GB" sz="1400" i="1" dirty="0">
                <a:latin typeface="Times New Roman" pitchFamily="18" charset="0"/>
              </a:rPr>
              <a:t>spinelli@dicea.unifi.it</a:t>
            </a: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999832"/>
            <a:ext cx="864096"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 Box 20"/>
          <p:cNvSpPr txBox="1">
            <a:spLocks noChangeArrowheads="1"/>
          </p:cNvSpPr>
          <p:nvPr/>
        </p:nvSpPr>
        <p:spPr bwMode="auto">
          <a:xfrm>
            <a:off x="1331640" y="6021288"/>
            <a:ext cx="6480720" cy="584775"/>
          </a:xfrm>
          <a:prstGeom prst="rect">
            <a:avLst/>
          </a:prstGeom>
          <a:noFill/>
          <a:ln w="9525">
            <a:noFill/>
            <a:miter lim="800000"/>
            <a:headEnd/>
            <a:tailEnd/>
          </a:ln>
          <a:effectLst/>
        </p:spPr>
        <p:txBody>
          <a:bodyPr wrap="square">
            <a:spAutoFit/>
          </a:bodyPr>
          <a:lstStyle/>
          <a:p>
            <a:pPr algn="ctr"/>
            <a:r>
              <a:rPr lang="en-GB" sz="1600" dirty="0" err="1" smtClean="0">
                <a:latin typeface="Times New Roman" pitchFamily="18" charset="0"/>
              </a:rPr>
              <a:t>Dipartimento</a:t>
            </a:r>
            <a:r>
              <a:rPr lang="en-GB" sz="1600" dirty="0" smtClean="0">
                <a:latin typeface="Times New Roman" pitchFamily="18" charset="0"/>
              </a:rPr>
              <a:t> di </a:t>
            </a:r>
            <a:r>
              <a:rPr lang="en-GB" sz="1600" dirty="0" err="1" smtClean="0">
                <a:latin typeface="Times New Roman" pitchFamily="18" charset="0"/>
              </a:rPr>
              <a:t>Ingegneria</a:t>
            </a:r>
            <a:r>
              <a:rPr lang="en-GB" sz="1600" dirty="0" smtClean="0">
                <a:latin typeface="Times New Roman" pitchFamily="18" charset="0"/>
              </a:rPr>
              <a:t> </a:t>
            </a:r>
            <a:r>
              <a:rPr lang="en-GB" sz="1600" dirty="0" err="1" smtClean="0">
                <a:latin typeface="Times New Roman" pitchFamily="18" charset="0"/>
              </a:rPr>
              <a:t>Civile</a:t>
            </a:r>
            <a:r>
              <a:rPr lang="en-GB" sz="1600" dirty="0" smtClean="0">
                <a:latin typeface="Times New Roman" pitchFamily="18" charset="0"/>
              </a:rPr>
              <a:t> e </a:t>
            </a:r>
            <a:r>
              <a:rPr lang="en-GB" sz="1600" dirty="0" err="1" smtClean="0">
                <a:latin typeface="Times New Roman" pitchFamily="18" charset="0"/>
              </a:rPr>
              <a:t>Ambientale</a:t>
            </a:r>
            <a:endParaRPr lang="en-GB" sz="1600" dirty="0" smtClean="0">
              <a:latin typeface="Times New Roman" pitchFamily="18" charset="0"/>
            </a:endParaRPr>
          </a:p>
          <a:p>
            <a:pPr algn="ctr"/>
            <a:r>
              <a:rPr lang="en-GB" sz="1600" i="1" dirty="0" err="1" smtClean="0">
                <a:latin typeface="Times New Roman" pitchFamily="18" charset="0"/>
              </a:rPr>
              <a:t>Università</a:t>
            </a:r>
            <a:r>
              <a:rPr lang="en-GB" sz="1600" i="1" dirty="0" smtClean="0">
                <a:latin typeface="Times New Roman" pitchFamily="18" charset="0"/>
              </a:rPr>
              <a:t> </a:t>
            </a:r>
            <a:r>
              <a:rPr lang="en-GB" sz="1600" i="1" dirty="0" err="1" smtClean="0">
                <a:latin typeface="Times New Roman" pitchFamily="18" charset="0"/>
              </a:rPr>
              <a:t>degli</a:t>
            </a:r>
            <a:r>
              <a:rPr lang="en-GB" sz="1600" i="1" dirty="0" smtClean="0">
                <a:latin typeface="Times New Roman" pitchFamily="18" charset="0"/>
              </a:rPr>
              <a:t> </a:t>
            </a:r>
            <a:r>
              <a:rPr lang="en-GB" sz="1600" i="1" dirty="0" err="1" smtClean="0">
                <a:latin typeface="Times New Roman" pitchFamily="18" charset="0"/>
              </a:rPr>
              <a:t>Studi</a:t>
            </a:r>
            <a:r>
              <a:rPr lang="en-GB" sz="1600" i="1" dirty="0" smtClean="0">
                <a:latin typeface="Times New Roman" pitchFamily="18" charset="0"/>
              </a:rPr>
              <a:t> di Firenze</a:t>
            </a:r>
            <a:endParaRPr lang="en-GB" sz="1100" i="1" dirty="0">
              <a:latin typeface="Times New Roman" pitchFamily="18" charset="0"/>
            </a:endParaRPr>
          </a:p>
        </p:txBody>
      </p:sp>
      <p:sp>
        <p:nvSpPr>
          <p:cNvPr id="2" name="Rectangle 1"/>
          <p:cNvSpPr/>
          <p:nvPr/>
        </p:nvSpPr>
        <p:spPr>
          <a:xfrm>
            <a:off x="3564904" y="44624"/>
            <a:ext cx="5543600" cy="1754326"/>
          </a:xfrm>
          <a:prstGeom prst="rect">
            <a:avLst/>
          </a:prstGeom>
        </p:spPr>
        <p:txBody>
          <a:bodyPr wrap="square">
            <a:spAutoFit/>
          </a:bodyPr>
          <a:lstStyle/>
          <a:p>
            <a:pPr algn="r"/>
            <a:r>
              <a:rPr lang="it-IT" dirty="0" smtClean="0">
                <a:solidFill>
                  <a:srgbClr val="00700D"/>
                </a:solidFill>
              </a:rPr>
              <a:t>Incontro tecnico</a:t>
            </a:r>
            <a:endParaRPr lang="it-IT" dirty="0">
              <a:solidFill>
                <a:srgbClr val="00700D"/>
              </a:solidFill>
            </a:endParaRPr>
          </a:p>
          <a:p>
            <a:pPr algn="r"/>
            <a:endParaRPr lang="it-IT" b="1" dirty="0" smtClean="0">
              <a:solidFill>
                <a:srgbClr val="00700D"/>
              </a:solidFill>
            </a:endParaRPr>
          </a:p>
          <a:p>
            <a:pPr algn="r"/>
            <a:r>
              <a:rPr lang="it-IT" b="1" dirty="0">
                <a:solidFill>
                  <a:srgbClr val="00700D"/>
                </a:solidFill>
              </a:rPr>
              <a:t>“Protezione sismica </a:t>
            </a:r>
            <a:r>
              <a:rPr lang="it-IT" b="1" dirty="0" smtClean="0">
                <a:solidFill>
                  <a:srgbClr val="00700D"/>
                </a:solidFill>
              </a:rPr>
              <a:t>degli immobili industriali,</a:t>
            </a:r>
          </a:p>
          <a:p>
            <a:pPr algn="r"/>
            <a:r>
              <a:rPr lang="it-IT" b="1" dirty="0" smtClean="0">
                <a:solidFill>
                  <a:srgbClr val="00700D"/>
                </a:solidFill>
              </a:rPr>
              <a:t>tutela dell’incolumità </a:t>
            </a:r>
            <a:r>
              <a:rPr lang="it-IT" b="1" dirty="0">
                <a:solidFill>
                  <a:srgbClr val="00700D"/>
                </a:solidFill>
              </a:rPr>
              <a:t>e contributo </a:t>
            </a:r>
            <a:r>
              <a:rPr lang="it-IT" b="1" dirty="0" smtClean="0">
                <a:solidFill>
                  <a:srgbClr val="00700D"/>
                </a:solidFill>
              </a:rPr>
              <a:t>alla crescita</a:t>
            </a:r>
            <a:r>
              <a:rPr lang="it-IT" b="1" dirty="0">
                <a:solidFill>
                  <a:srgbClr val="00700D"/>
                </a:solidFill>
              </a:rPr>
              <a:t>”</a:t>
            </a:r>
            <a:endParaRPr lang="it-IT" b="1" dirty="0" smtClean="0">
              <a:solidFill>
                <a:srgbClr val="00700D"/>
              </a:solidFill>
            </a:endParaRPr>
          </a:p>
          <a:p>
            <a:pPr algn="r"/>
            <a:endParaRPr lang="it-IT" i="1" dirty="0" smtClean="0">
              <a:solidFill>
                <a:srgbClr val="00700D"/>
              </a:solidFill>
            </a:endParaRPr>
          </a:p>
          <a:p>
            <a:pPr algn="r"/>
            <a:r>
              <a:rPr lang="it-IT" i="1" dirty="0" smtClean="0">
                <a:solidFill>
                  <a:srgbClr val="00700D"/>
                </a:solidFill>
              </a:rPr>
              <a:t>Firenze, 5 ottobre 2012</a:t>
            </a:r>
            <a:endParaRPr lang="it-IT" i="1" dirty="0">
              <a:solidFill>
                <a:srgbClr val="00700D"/>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934"/>
            <a:ext cx="3631505" cy="679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49" y="1265129"/>
            <a:ext cx="2215160" cy="63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49" y="678193"/>
            <a:ext cx="2137921" cy="618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61915"/>
          <a:stretch/>
        </p:blipFill>
        <p:spPr bwMode="auto">
          <a:xfrm>
            <a:off x="107504" y="1906733"/>
            <a:ext cx="691209" cy="975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3867" y="1894378"/>
            <a:ext cx="706642" cy="74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7966" y="1976617"/>
            <a:ext cx="767086" cy="675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5117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dirty="0" smtClean="0"/>
              <a:t>Quando l’appoggio è garantito…</a:t>
            </a:r>
            <a:endParaRPr lang="en-US"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3012" y="1620044"/>
            <a:ext cx="6657975" cy="448627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1181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I media…</a:t>
            </a:r>
            <a:endParaRPr lang="en-US" dirty="0"/>
          </a:p>
        </p:txBody>
      </p:sp>
      <p:grpSp>
        <p:nvGrpSpPr>
          <p:cNvPr id="27" name="Group 26"/>
          <p:cNvGrpSpPr/>
          <p:nvPr/>
        </p:nvGrpSpPr>
        <p:grpSpPr>
          <a:xfrm>
            <a:off x="3246702" y="5223969"/>
            <a:ext cx="2113689" cy="1608970"/>
            <a:chOff x="1043608" y="2420888"/>
            <a:chExt cx="2270311" cy="1728192"/>
          </a:xfrm>
        </p:grpSpPr>
        <p:grpSp>
          <p:nvGrpSpPr>
            <p:cNvPr id="28" name="Group 27"/>
            <p:cNvGrpSpPr/>
            <p:nvPr/>
          </p:nvGrpSpPr>
          <p:grpSpPr>
            <a:xfrm>
              <a:off x="1043608" y="2420888"/>
              <a:ext cx="2270311" cy="1531885"/>
              <a:chOff x="1043608" y="2420888"/>
              <a:chExt cx="3719796" cy="2509920"/>
            </a:xfrm>
          </p:grpSpPr>
          <p:pic>
            <p:nvPicPr>
              <p:cNvPr id="3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54153"/>
              <a:stretch/>
            </p:blipFill>
            <p:spPr bwMode="auto">
              <a:xfrm>
                <a:off x="1043608" y="2420888"/>
                <a:ext cx="2147964" cy="2509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171"/>
              <a:stretch/>
            </p:blipFill>
            <p:spPr bwMode="auto">
              <a:xfrm>
                <a:off x="2663082" y="2420888"/>
                <a:ext cx="2100322" cy="2509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9" name="Rectangle 28"/>
            <p:cNvSpPr/>
            <p:nvPr/>
          </p:nvSpPr>
          <p:spPr>
            <a:xfrm>
              <a:off x="1547664" y="3573016"/>
              <a:ext cx="1296144"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p:cNvSpPr/>
          <p:nvPr/>
        </p:nvSpPr>
        <p:spPr>
          <a:xfrm>
            <a:off x="3306726" y="4941168"/>
            <a:ext cx="2250206" cy="14595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endCxn id="44" idx="2"/>
          </p:cNvCxnSpPr>
          <p:nvPr/>
        </p:nvCxnSpPr>
        <p:spPr>
          <a:xfrm flipV="1">
            <a:off x="4209647" y="5451833"/>
            <a:ext cx="1610037"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379584" y="2304126"/>
            <a:ext cx="2113690" cy="1237319"/>
            <a:chOff x="1043609" y="5085184"/>
            <a:chExt cx="2064735" cy="1208662"/>
          </a:xfrm>
        </p:grpSpPr>
        <p:pic>
          <p:nvPicPr>
            <p:cNvPr id="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8731"/>
            <a:stretch/>
          </p:blipFill>
          <p:spPr bwMode="auto">
            <a:xfrm>
              <a:off x="1043609" y="5085184"/>
              <a:ext cx="1644852" cy="120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9036"/>
            <a:stretch/>
          </p:blipFill>
          <p:spPr bwMode="auto">
            <a:xfrm>
              <a:off x="1475656" y="5085184"/>
              <a:ext cx="1632688" cy="120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 name="Group 6"/>
          <p:cNvGrpSpPr/>
          <p:nvPr/>
        </p:nvGrpSpPr>
        <p:grpSpPr>
          <a:xfrm>
            <a:off x="347626" y="5223969"/>
            <a:ext cx="2113689" cy="1608970"/>
            <a:chOff x="1043608" y="2420888"/>
            <a:chExt cx="2270311" cy="1728192"/>
          </a:xfrm>
        </p:grpSpPr>
        <p:grpSp>
          <p:nvGrpSpPr>
            <p:cNvPr id="8" name="Group 7"/>
            <p:cNvGrpSpPr/>
            <p:nvPr/>
          </p:nvGrpSpPr>
          <p:grpSpPr>
            <a:xfrm>
              <a:off x="1043608" y="2420888"/>
              <a:ext cx="2270311" cy="1531885"/>
              <a:chOff x="1043608" y="2420888"/>
              <a:chExt cx="3719796" cy="250992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54153"/>
              <a:stretch/>
            </p:blipFill>
            <p:spPr bwMode="auto">
              <a:xfrm>
                <a:off x="1043608" y="2420888"/>
                <a:ext cx="2147964" cy="2509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171"/>
              <a:stretch/>
            </p:blipFill>
            <p:spPr bwMode="auto">
              <a:xfrm>
                <a:off x="2663082" y="2420888"/>
                <a:ext cx="2100322" cy="2509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Rectangle 8"/>
            <p:cNvSpPr/>
            <p:nvPr/>
          </p:nvSpPr>
          <p:spPr>
            <a:xfrm>
              <a:off x="1547664" y="3573016"/>
              <a:ext cx="1296144"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9912" t="23164"/>
          <a:stretch/>
        </p:blipFill>
        <p:spPr bwMode="auto">
          <a:xfrm>
            <a:off x="4984264" y="2597630"/>
            <a:ext cx="411622" cy="950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9004" t="10576" b="76583"/>
          <a:stretch/>
        </p:blipFill>
        <p:spPr bwMode="auto">
          <a:xfrm>
            <a:off x="5009065" y="2438748"/>
            <a:ext cx="448680" cy="15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9912" t="23164"/>
          <a:stretch/>
        </p:blipFill>
        <p:spPr bwMode="auto">
          <a:xfrm>
            <a:off x="3342222" y="2597630"/>
            <a:ext cx="411622" cy="950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9004" t="10576" b="76583"/>
          <a:stretch/>
        </p:blipFill>
        <p:spPr bwMode="auto">
          <a:xfrm>
            <a:off x="3548033" y="3176686"/>
            <a:ext cx="448680" cy="15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6" name="Straight Connector 25"/>
          <p:cNvCxnSpPr>
            <a:stCxn id="22" idx="0"/>
            <a:endCxn id="24" idx="0"/>
          </p:cNvCxnSpPr>
          <p:nvPr/>
        </p:nvCxnSpPr>
        <p:spPr>
          <a:xfrm flipV="1">
            <a:off x="3772373" y="2438748"/>
            <a:ext cx="1461031" cy="7379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3492593" y="5451833"/>
            <a:ext cx="726337" cy="8689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5161585" y="5451833"/>
            <a:ext cx="726337" cy="8689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4182870" y="5383595"/>
            <a:ext cx="136477" cy="136477"/>
          </a:xfrm>
          <a:prstGeom prst="ellipse">
            <a:avLst/>
          </a:prstGeom>
          <a:solidFill>
            <a:schemeClr val="bg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4" name="Oval 43"/>
          <p:cNvSpPr/>
          <p:nvPr/>
        </p:nvSpPr>
        <p:spPr>
          <a:xfrm>
            <a:off x="5819684" y="5383595"/>
            <a:ext cx="136477" cy="136477"/>
          </a:xfrm>
          <a:prstGeom prst="ellipse">
            <a:avLst/>
          </a:prstGeom>
          <a:solidFill>
            <a:schemeClr val="bg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Oval 32"/>
          <p:cNvSpPr/>
          <p:nvPr/>
        </p:nvSpPr>
        <p:spPr>
          <a:xfrm>
            <a:off x="3356415" y="6296616"/>
            <a:ext cx="168357" cy="168357"/>
          </a:xfrm>
          <a:prstGeom prst="ellipse">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Oval 33"/>
          <p:cNvSpPr/>
          <p:nvPr/>
        </p:nvSpPr>
        <p:spPr>
          <a:xfrm>
            <a:off x="5070401" y="6296616"/>
            <a:ext cx="168357" cy="168357"/>
          </a:xfrm>
          <a:prstGeom prst="ellipse">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46"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53"/>
          <a:stretch/>
        </p:blipFill>
        <p:spPr bwMode="auto">
          <a:xfrm>
            <a:off x="6335688" y="2272554"/>
            <a:ext cx="2507034" cy="13004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3436" y="4941168"/>
            <a:ext cx="2333790" cy="177395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TextBox 48"/>
          <p:cNvSpPr txBox="1"/>
          <p:nvPr/>
        </p:nvSpPr>
        <p:spPr>
          <a:xfrm>
            <a:off x="347626" y="1143608"/>
            <a:ext cx="8679986" cy="1015663"/>
          </a:xfrm>
          <a:prstGeom prst="rect">
            <a:avLst/>
          </a:prstGeom>
          <a:noFill/>
        </p:spPr>
        <p:txBody>
          <a:bodyPr wrap="square" rtlCol="0">
            <a:spAutoFit/>
          </a:bodyPr>
          <a:lstStyle/>
          <a:p>
            <a:r>
              <a:rPr lang="it-IT" sz="2000" b="1" dirty="0" smtClean="0"/>
              <a:t>Ci deve far riflettere l’eccessiva facilità con cui si introduce nel linguaggio comune il concetto che un rimedio efficace sia semplicemente quello di collegare gli elementi di copertura al telaio verticale</a:t>
            </a:r>
            <a:endParaRPr lang="en-US" sz="2000" b="1" dirty="0"/>
          </a:p>
        </p:txBody>
      </p:sp>
      <p:sp>
        <p:nvSpPr>
          <p:cNvPr id="50" name="TextBox 49"/>
          <p:cNvSpPr txBox="1"/>
          <p:nvPr/>
        </p:nvSpPr>
        <p:spPr>
          <a:xfrm>
            <a:off x="347626" y="3906641"/>
            <a:ext cx="8679986" cy="1015663"/>
          </a:xfrm>
          <a:prstGeom prst="rect">
            <a:avLst/>
          </a:prstGeom>
          <a:noFill/>
        </p:spPr>
        <p:txBody>
          <a:bodyPr wrap="square" rtlCol="0">
            <a:spAutoFit/>
          </a:bodyPr>
          <a:lstStyle/>
          <a:p>
            <a:r>
              <a:rPr lang="it-IT" sz="2000" b="1" dirty="0" smtClean="0"/>
              <a:t>Ciò è una parte della verità. L’altra parte è che occorre verificare, una volta collegata la copertura al telaio verticale, la capacità di resistenza delle colonne (e delle fondazioni) ed eventualmente rinforzarle appositamente.</a:t>
            </a:r>
            <a:endParaRPr lang="en-US" sz="2000" b="1"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257991" y="2349282"/>
            <a:ext cx="2156697" cy="1215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50690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smtClean="0"/>
              <a:t>Dispositivi di dissipazione/isolamento</a:t>
            </a:r>
            <a:endParaRPr lang="en-US" dirty="0"/>
          </a:p>
        </p:txBody>
      </p:sp>
      <p:pic>
        <p:nvPicPr>
          <p:cNvPr id="7" name="Picture 6" descr="http://www.colfrat.com/img/foto_22.jpg"/>
          <p:cNvPicPr>
            <a:picLocks noChangeAspect="1" noChangeArrowheads="1"/>
          </p:cNvPicPr>
          <p:nvPr/>
        </p:nvPicPr>
        <p:blipFill rotWithShape="1">
          <a:blip r:embed="rId2">
            <a:extLst>
              <a:ext uri="{28A0092B-C50C-407E-A947-70E740481C1C}">
                <a14:useLocalDpi xmlns:a14="http://schemas.microsoft.com/office/drawing/2010/main" val="0"/>
              </a:ext>
            </a:extLst>
          </a:blip>
          <a:srcRect l="2054" t="2223" r="3647" b="3752"/>
          <a:stretch/>
        </p:blipFill>
        <p:spPr bwMode="auto">
          <a:xfrm>
            <a:off x="290942" y="2065741"/>
            <a:ext cx="4015584" cy="30226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11" descr="http://datastorage02.maggioli.it/data/docs/www.ingegneri.cc/Fig-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058516"/>
            <a:ext cx="4131568" cy="30986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012070" y="5229200"/>
            <a:ext cx="1539460" cy="369332"/>
          </a:xfrm>
          <a:prstGeom prst="rect">
            <a:avLst/>
          </a:prstGeom>
          <a:noFill/>
        </p:spPr>
        <p:txBody>
          <a:bodyPr wrap="none" rtlCol="0">
            <a:spAutoFit/>
          </a:bodyPr>
          <a:lstStyle/>
          <a:p>
            <a:r>
              <a:rPr lang="it-IT" dirty="0" smtClean="0"/>
              <a:t>Edificio isolato</a:t>
            </a:r>
            <a:endParaRPr lang="en-US" dirty="0"/>
          </a:p>
        </p:txBody>
      </p:sp>
      <p:sp>
        <p:nvSpPr>
          <p:cNvPr id="11" name="TextBox 10"/>
          <p:cNvSpPr txBox="1"/>
          <p:nvPr/>
        </p:nvSpPr>
        <p:spPr>
          <a:xfrm>
            <a:off x="1187624" y="5229200"/>
            <a:ext cx="2088970" cy="369332"/>
          </a:xfrm>
          <a:prstGeom prst="rect">
            <a:avLst/>
          </a:prstGeom>
          <a:noFill/>
        </p:spPr>
        <p:txBody>
          <a:bodyPr wrap="none" rtlCol="0">
            <a:spAutoFit/>
          </a:bodyPr>
          <a:lstStyle/>
          <a:p>
            <a:r>
              <a:rPr lang="it-IT" dirty="0" smtClean="0"/>
              <a:t>Dissipatori per ponti</a:t>
            </a:r>
            <a:endParaRPr lang="en-US" dirty="0"/>
          </a:p>
        </p:txBody>
      </p:sp>
    </p:spTree>
    <p:extLst>
      <p:ext uri="{BB962C8B-B14F-4D97-AF65-F5344CB8AC3E}">
        <p14:creationId xmlns:p14="http://schemas.microsoft.com/office/powerpoint/2010/main" val="22205716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Dispositivi di dissipazione/isolamento</a:t>
            </a:r>
            <a:endParaRPr lang="en-US" dirty="0"/>
          </a:p>
        </p:txBody>
      </p:sp>
      <p:pic>
        <p:nvPicPr>
          <p:cNvPr id="9232"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311" y="4030776"/>
            <a:ext cx="3518264" cy="25864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6" name="Picture 20" descr="http://www.alga.it/uploads/35_normal_elastoplastici_pnd_ca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9988" y="4048161"/>
            <a:ext cx="3443228" cy="25864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7" name="Picture 7" descr="http://www.colfrat.com/img/foto_19.jpg"/>
          <p:cNvPicPr>
            <a:picLocks noChangeAspect="1" noChangeArrowheads="1"/>
          </p:cNvPicPr>
          <p:nvPr/>
        </p:nvPicPr>
        <p:blipFill rotWithShape="1">
          <a:blip r:embed="rId4">
            <a:extLst>
              <a:ext uri="{28A0092B-C50C-407E-A947-70E740481C1C}">
                <a14:useLocalDpi xmlns:a14="http://schemas.microsoft.com/office/drawing/2010/main" val="0"/>
              </a:ext>
            </a:extLst>
          </a:blip>
          <a:srcRect r="1974" b="4711"/>
          <a:stretch/>
        </p:blipFill>
        <p:spPr bwMode="auto">
          <a:xfrm>
            <a:off x="5049989" y="1277368"/>
            <a:ext cx="3443228" cy="252672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7" name="Picture 18" descr="http://www.stradeeautostrade.it/online/multimedia/img/11/1124003_image_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400" y="1328033"/>
            <a:ext cx="3638086" cy="242539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324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smtClean="0"/>
              <a:t>Applicazione al caso della copertura</a:t>
            </a:r>
            <a:endParaRPr lang="en-US" dirty="0"/>
          </a:p>
        </p:txBody>
      </p:sp>
      <p:grpSp>
        <p:nvGrpSpPr>
          <p:cNvPr id="17" name="Group 16"/>
          <p:cNvGrpSpPr/>
          <p:nvPr/>
        </p:nvGrpSpPr>
        <p:grpSpPr>
          <a:xfrm>
            <a:off x="458796" y="1877680"/>
            <a:ext cx="4401236" cy="2576412"/>
            <a:chOff x="3995936" y="1428889"/>
            <a:chExt cx="2064735" cy="1208662"/>
          </a:xfrm>
        </p:grpSpPr>
        <p:grpSp>
          <p:nvGrpSpPr>
            <p:cNvPr id="4" name="Group 3"/>
            <p:cNvGrpSpPr/>
            <p:nvPr/>
          </p:nvGrpSpPr>
          <p:grpSpPr>
            <a:xfrm>
              <a:off x="3995936" y="1428889"/>
              <a:ext cx="2064735" cy="1208662"/>
              <a:chOff x="1043609" y="4957281"/>
              <a:chExt cx="2064735" cy="1208662"/>
            </a:xfrm>
          </p:grpSpPr>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8731" b="10582"/>
              <a:stretch/>
            </p:blipFill>
            <p:spPr bwMode="auto">
              <a:xfrm>
                <a:off x="1043609" y="5085184"/>
                <a:ext cx="1644852" cy="1080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9036" t="-10582" b="10582"/>
              <a:stretch/>
            </p:blipFill>
            <p:spPr bwMode="auto">
              <a:xfrm>
                <a:off x="1475656" y="4957281"/>
                <a:ext cx="1632688" cy="120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 name="Group 6"/>
            <p:cNvGrpSpPr/>
            <p:nvPr/>
          </p:nvGrpSpPr>
          <p:grpSpPr>
            <a:xfrm rot="20134432">
              <a:off x="4313433" y="1723429"/>
              <a:ext cx="432050" cy="65066"/>
              <a:chOff x="6084168" y="3302771"/>
              <a:chExt cx="720080" cy="108443"/>
            </a:xfrm>
          </p:grpSpPr>
          <p:cxnSp>
            <p:nvCxnSpPr>
              <p:cNvPr id="8" name="Straight Connector 7"/>
              <p:cNvCxnSpPr/>
              <p:nvPr/>
            </p:nvCxnSpPr>
            <p:spPr>
              <a:xfrm>
                <a:off x="6084168" y="3356992"/>
                <a:ext cx="2160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300192" y="3302771"/>
                <a:ext cx="288032" cy="108443"/>
              </a:xfrm>
              <a:prstGeom prst="rect">
                <a:avLst/>
              </a:prstGeom>
              <a:solidFill>
                <a:schemeClr val="bg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6588224" y="3356992"/>
                <a:ext cx="2160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rot="1437022">
              <a:off x="5282284" y="1723429"/>
              <a:ext cx="432050" cy="65066"/>
              <a:chOff x="6084168" y="3302771"/>
              <a:chExt cx="720080" cy="108443"/>
            </a:xfrm>
          </p:grpSpPr>
          <p:cxnSp>
            <p:nvCxnSpPr>
              <p:cNvPr id="13" name="Straight Connector 12"/>
              <p:cNvCxnSpPr/>
              <p:nvPr/>
            </p:nvCxnSpPr>
            <p:spPr>
              <a:xfrm>
                <a:off x="6084168" y="3356992"/>
                <a:ext cx="2160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300192" y="3302771"/>
                <a:ext cx="288032" cy="108443"/>
              </a:xfrm>
              <a:prstGeom prst="rect">
                <a:avLst/>
              </a:prstGeom>
              <a:solidFill>
                <a:schemeClr val="bg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6588224" y="3356992"/>
                <a:ext cx="2160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76" name="Group 75"/>
          <p:cNvGrpSpPr/>
          <p:nvPr/>
        </p:nvGrpSpPr>
        <p:grpSpPr>
          <a:xfrm>
            <a:off x="6156176" y="2125707"/>
            <a:ext cx="2269801" cy="2383413"/>
            <a:chOff x="5188627" y="1265360"/>
            <a:chExt cx="3637744" cy="3819824"/>
          </a:xfrm>
        </p:grpSpPr>
        <p:cxnSp>
          <p:nvCxnSpPr>
            <p:cNvPr id="43" name="Straight Arrow Connector 42"/>
            <p:cNvCxnSpPr/>
            <p:nvPr/>
          </p:nvCxnSpPr>
          <p:spPr>
            <a:xfrm flipV="1">
              <a:off x="6798852" y="1569371"/>
              <a:ext cx="0" cy="35158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364088" y="3588790"/>
              <a:ext cx="345638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791374" y="2256640"/>
              <a:ext cx="528780" cy="13289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6166131" y="4306336"/>
              <a:ext cx="429926" cy="369332"/>
            </a:xfrm>
            <a:prstGeom prst="rect">
              <a:avLst/>
            </a:prstGeom>
            <a:noFill/>
          </p:spPr>
          <p:txBody>
            <a:bodyPr wrap="none" rtlCol="0">
              <a:spAutoFit/>
            </a:bodyPr>
            <a:lstStyle/>
            <a:p>
              <a:r>
                <a:rPr lang="it-IT" i="1" dirty="0" smtClean="0"/>
                <a:t>-</a:t>
              </a:r>
              <a:r>
                <a:rPr lang="it-IT" i="1" dirty="0" err="1" smtClean="0"/>
                <a:t>F</a:t>
              </a:r>
              <a:r>
                <a:rPr lang="it-IT" baseline="-25000" dirty="0" err="1" smtClean="0"/>
                <a:t>y</a:t>
              </a:r>
              <a:endParaRPr lang="en-US" baseline="-25000" dirty="0"/>
            </a:p>
          </p:txBody>
        </p:sp>
        <p:sp>
          <p:nvSpPr>
            <p:cNvPr id="50" name="TextBox 49"/>
            <p:cNvSpPr txBox="1"/>
            <p:nvPr/>
          </p:nvSpPr>
          <p:spPr>
            <a:xfrm>
              <a:off x="8521479" y="3595858"/>
              <a:ext cx="304892" cy="369332"/>
            </a:xfrm>
            <a:prstGeom prst="rect">
              <a:avLst/>
            </a:prstGeom>
            <a:noFill/>
          </p:spPr>
          <p:txBody>
            <a:bodyPr wrap="none" rtlCol="0">
              <a:spAutoFit/>
            </a:bodyPr>
            <a:lstStyle/>
            <a:p>
              <a:r>
                <a:rPr lang="el-GR" i="1" dirty="0" smtClean="0"/>
                <a:t>δ</a:t>
              </a:r>
              <a:endParaRPr lang="en-US" baseline="-25000" dirty="0"/>
            </a:p>
          </p:txBody>
        </p:sp>
        <p:sp>
          <p:nvSpPr>
            <p:cNvPr id="51" name="TextBox 50"/>
            <p:cNvSpPr txBox="1"/>
            <p:nvPr/>
          </p:nvSpPr>
          <p:spPr>
            <a:xfrm>
              <a:off x="6858717" y="1265360"/>
              <a:ext cx="290465" cy="369332"/>
            </a:xfrm>
            <a:prstGeom prst="rect">
              <a:avLst/>
            </a:prstGeom>
            <a:noFill/>
          </p:spPr>
          <p:txBody>
            <a:bodyPr wrap="none" rtlCol="0">
              <a:spAutoFit/>
            </a:bodyPr>
            <a:lstStyle/>
            <a:p>
              <a:r>
                <a:rPr lang="it-IT" i="1" dirty="0" smtClean="0"/>
                <a:t>F</a:t>
              </a:r>
              <a:endParaRPr lang="en-US" baseline="-25000" dirty="0"/>
            </a:p>
          </p:txBody>
        </p:sp>
        <p:cxnSp>
          <p:nvCxnSpPr>
            <p:cNvPr id="54" name="Straight Connector 53"/>
            <p:cNvCxnSpPr/>
            <p:nvPr/>
          </p:nvCxnSpPr>
          <p:spPr>
            <a:xfrm>
              <a:off x="5188627" y="4909183"/>
              <a:ext cx="20519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7240558" y="2256642"/>
              <a:ext cx="1061644" cy="26681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320154" y="2256641"/>
              <a:ext cx="9820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5199635" y="2803764"/>
              <a:ext cx="845000" cy="2123694"/>
            </a:xfrm>
            <a:prstGeom prst="line">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6261007" y="2002707"/>
              <a:ext cx="359394" cy="369332"/>
            </a:xfrm>
            <a:prstGeom prst="rect">
              <a:avLst/>
            </a:prstGeom>
            <a:noFill/>
          </p:spPr>
          <p:txBody>
            <a:bodyPr wrap="none" rtlCol="0">
              <a:spAutoFit/>
            </a:bodyPr>
            <a:lstStyle/>
            <a:p>
              <a:r>
                <a:rPr lang="it-IT" i="1" dirty="0" err="1" smtClean="0"/>
                <a:t>F</a:t>
              </a:r>
              <a:r>
                <a:rPr lang="it-IT" baseline="-25000" dirty="0" err="1" smtClean="0"/>
                <a:t>y</a:t>
              </a:r>
              <a:endParaRPr lang="en-US" baseline="-25000" dirty="0"/>
            </a:p>
          </p:txBody>
        </p:sp>
        <p:cxnSp>
          <p:nvCxnSpPr>
            <p:cNvPr id="74" name="Straight Connector 73"/>
            <p:cNvCxnSpPr/>
            <p:nvPr/>
          </p:nvCxnSpPr>
          <p:spPr>
            <a:xfrm flipH="1">
              <a:off x="6834296" y="2256642"/>
              <a:ext cx="48585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86" name="TextBox 85"/>
          <p:cNvSpPr txBox="1"/>
          <p:nvPr/>
        </p:nvSpPr>
        <p:spPr>
          <a:xfrm>
            <a:off x="1418770" y="4725144"/>
            <a:ext cx="2410853" cy="369332"/>
          </a:xfrm>
          <a:prstGeom prst="rect">
            <a:avLst/>
          </a:prstGeom>
          <a:noFill/>
        </p:spPr>
        <p:txBody>
          <a:bodyPr wrap="none" rtlCol="0">
            <a:spAutoFit/>
          </a:bodyPr>
          <a:lstStyle/>
          <a:p>
            <a:r>
              <a:rPr lang="it-IT" b="1" dirty="0" smtClean="0"/>
              <a:t>Appoggi con dissipatori</a:t>
            </a:r>
            <a:endParaRPr lang="en-US" b="1" dirty="0"/>
          </a:p>
        </p:txBody>
      </p:sp>
      <p:sp>
        <p:nvSpPr>
          <p:cNvPr id="87" name="TextBox 86"/>
          <p:cNvSpPr txBox="1"/>
          <p:nvPr/>
        </p:nvSpPr>
        <p:spPr>
          <a:xfrm>
            <a:off x="6033311" y="4725144"/>
            <a:ext cx="2692340" cy="369332"/>
          </a:xfrm>
          <a:prstGeom prst="rect">
            <a:avLst/>
          </a:prstGeom>
          <a:noFill/>
        </p:spPr>
        <p:txBody>
          <a:bodyPr wrap="none" rtlCol="0">
            <a:spAutoFit/>
          </a:bodyPr>
          <a:lstStyle/>
          <a:p>
            <a:r>
              <a:rPr lang="it-IT" b="1" dirty="0" smtClean="0"/>
              <a:t>Dissipatore </a:t>
            </a:r>
            <a:r>
              <a:rPr lang="it-IT" b="1" dirty="0" err="1" smtClean="0"/>
              <a:t>elasto</a:t>
            </a:r>
            <a:r>
              <a:rPr lang="it-IT" b="1" dirty="0" smtClean="0"/>
              <a:t>-plastico</a:t>
            </a:r>
            <a:endParaRPr lang="en-US" b="1" dirty="0"/>
          </a:p>
        </p:txBody>
      </p:sp>
    </p:spTree>
    <p:extLst>
      <p:ext uri="{BB962C8B-B14F-4D97-AF65-F5344CB8AC3E}">
        <p14:creationId xmlns:p14="http://schemas.microsoft.com/office/powerpoint/2010/main" val="717164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smtClean="0"/>
              <a:t>Scorrimento degli appoggi</a:t>
            </a:r>
            <a:br>
              <a:rPr lang="it-IT" dirty="0" smtClean="0"/>
            </a:br>
            <a:r>
              <a:rPr lang="it-IT" dirty="0" smtClean="0"/>
              <a:t>(corsa da garantire)</a:t>
            </a:r>
            <a:endParaRPr lang="en-US" dirty="0"/>
          </a:p>
        </p:txBody>
      </p:sp>
      <p:cxnSp>
        <p:nvCxnSpPr>
          <p:cNvPr id="4" name="Straight Arrow Connector 3"/>
          <p:cNvCxnSpPr/>
          <p:nvPr/>
        </p:nvCxnSpPr>
        <p:spPr>
          <a:xfrm flipV="1">
            <a:off x="1076230" y="2132856"/>
            <a:ext cx="0" cy="201622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1076230" y="4152275"/>
            <a:ext cx="352839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076230" y="2780928"/>
            <a:ext cx="2594228" cy="136815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1042620" y="2748248"/>
            <a:ext cx="79920" cy="799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605986" y="4109120"/>
            <a:ext cx="79920" cy="799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12642" y="2643502"/>
            <a:ext cx="465448" cy="369332"/>
          </a:xfrm>
          <a:prstGeom prst="rect">
            <a:avLst/>
          </a:prstGeom>
          <a:noFill/>
        </p:spPr>
        <p:txBody>
          <a:bodyPr wrap="none" rtlCol="0">
            <a:spAutoFit/>
          </a:bodyPr>
          <a:lstStyle/>
          <a:p>
            <a:r>
              <a:rPr lang="it-IT" i="1" dirty="0" smtClean="0"/>
              <a:t>F</a:t>
            </a:r>
            <a:r>
              <a:rPr lang="it-IT" baseline="-25000" dirty="0" smtClean="0"/>
              <a:t>y,0</a:t>
            </a:r>
            <a:endParaRPr lang="en-US" baseline="-25000" dirty="0"/>
          </a:p>
        </p:txBody>
      </p:sp>
      <p:sp>
        <p:nvSpPr>
          <p:cNvPr id="10" name="TextBox 9"/>
          <p:cNvSpPr txBox="1"/>
          <p:nvPr/>
        </p:nvSpPr>
        <p:spPr>
          <a:xfrm>
            <a:off x="3583636" y="4159344"/>
            <a:ext cx="684996" cy="369332"/>
          </a:xfrm>
          <a:prstGeom prst="rect">
            <a:avLst/>
          </a:prstGeom>
          <a:noFill/>
        </p:spPr>
        <p:txBody>
          <a:bodyPr wrap="none" rtlCol="0">
            <a:spAutoFit/>
          </a:bodyPr>
          <a:lstStyle/>
          <a:p>
            <a:r>
              <a:rPr lang="el-GR" i="1" dirty="0" smtClean="0"/>
              <a:t>δ</a:t>
            </a:r>
            <a:r>
              <a:rPr lang="it-IT" baseline="-25000" dirty="0" smtClean="0"/>
              <a:t>max,0</a:t>
            </a:r>
            <a:endParaRPr lang="en-US" baseline="-25000" dirty="0"/>
          </a:p>
        </p:txBody>
      </p:sp>
      <p:sp>
        <p:nvSpPr>
          <p:cNvPr id="11" name="TextBox 10"/>
          <p:cNvSpPr txBox="1"/>
          <p:nvPr/>
        </p:nvSpPr>
        <p:spPr>
          <a:xfrm>
            <a:off x="4036646" y="3739788"/>
            <a:ext cx="567976" cy="369332"/>
          </a:xfrm>
          <a:prstGeom prst="rect">
            <a:avLst/>
          </a:prstGeom>
          <a:noFill/>
        </p:spPr>
        <p:txBody>
          <a:bodyPr wrap="none" rtlCol="0">
            <a:spAutoFit/>
          </a:bodyPr>
          <a:lstStyle/>
          <a:p>
            <a:r>
              <a:rPr lang="el-GR" i="1" dirty="0" smtClean="0"/>
              <a:t>δ</a:t>
            </a:r>
            <a:r>
              <a:rPr lang="it-IT" baseline="-25000" dirty="0" err="1" smtClean="0"/>
              <a:t>max</a:t>
            </a:r>
            <a:endParaRPr lang="en-US" baseline="-25000" dirty="0"/>
          </a:p>
        </p:txBody>
      </p:sp>
      <mc:AlternateContent xmlns:mc="http://schemas.openxmlformats.org/markup-compatibility/2006" xmlns:a14="http://schemas.microsoft.com/office/drawing/2010/main">
        <mc:Choice Requires="a14">
          <p:sp>
            <p:nvSpPr>
              <p:cNvPr id="12" name="TextBox 11"/>
              <p:cNvSpPr txBox="1"/>
              <p:nvPr/>
            </p:nvSpPr>
            <p:spPr>
              <a:xfrm>
                <a:off x="5009530" y="3415781"/>
                <a:ext cx="1679241" cy="3579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sz="1600" b="0" i="1" smtClean="0">
                              <a:latin typeface="Cambria Math"/>
                            </a:rPr>
                          </m:ctrlPr>
                        </m:sSubPr>
                        <m:e>
                          <m:r>
                            <a:rPr lang="it-IT" sz="1600" i="1">
                              <a:latin typeface="Cambria Math"/>
                            </a:rPr>
                            <m:t>𝐹</m:t>
                          </m:r>
                        </m:e>
                        <m:sub>
                          <m:r>
                            <a:rPr lang="it-IT" sz="1600" b="0" i="1" smtClean="0">
                              <a:latin typeface="Cambria Math"/>
                            </a:rPr>
                            <m:t>𝑦</m:t>
                          </m:r>
                          <m:r>
                            <a:rPr lang="it-IT" sz="1600" b="0" i="1" smtClean="0">
                              <a:latin typeface="Cambria Math"/>
                            </a:rPr>
                            <m:t>,0</m:t>
                          </m:r>
                        </m:sub>
                      </m:sSub>
                      <m:r>
                        <a:rPr lang="it-IT" sz="1600" b="0" i="1" smtClean="0">
                          <a:latin typeface="Cambria Math"/>
                        </a:rPr>
                        <m:t>=</m:t>
                      </m:r>
                      <m:r>
                        <a:rPr lang="it-IT" sz="1600" b="0" i="1" smtClean="0">
                          <a:latin typeface="Cambria Math"/>
                        </a:rPr>
                        <m:t>𝑚</m:t>
                      </m:r>
                      <m:r>
                        <a:rPr lang="it-IT" sz="1600" b="0" i="1" smtClean="0">
                          <a:latin typeface="Cambria Math"/>
                          <a:ea typeface="Cambria Math"/>
                        </a:rPr>
                        <m:t>∙</m:t>
                      </m:r>
                      <m:sSub>
                        <m:sSubPr>
                          <m:ctrlPr>
                            <a:rPr lang="it-IT" sz="1600" b="0" i="1" smtClean="0">
                              <a:latin typeface="Cambria Math"/>
                              <a:ea typeface="Cambria Math"/>
                            </a:rPr>
                          </m:ctrlPr>
                        </m:sSubPr>
                        <m:e>
                          <m:r>
                            <a:rPr lang="it-IT" sz="1600" b="0" i="1" smtClean="0">
                              <a:latin typeface="Cambria Math"/>
                              <a:ea typeface="Cambria Math"/>
                            </a:rPr>
                            <m:t>𝑆</m:t>
                          </m:r>
                        </m:e>
                        <m:sub>
                          <m:r>
                            <a:rPr lang="it-IT" sz="1600" b="0" i="1" smtClean="0">
                              <a:latin typeface="Cambria Math"/>
                              <a:ea typeface="Cambria Math"/>
                            </a:rPr>
                            <m:t>𝑒</m:t>
                          </m:r>
                        </m:sub>
                      </m:sSub>
                      <m:d>
                        <m:dPr>
                          <m:ctrlPr>
                            <a:rPr lang="it-IT" sz="1600" b="0" i="1" smtClean="0">
                              <a:latin typeface="Cambria Math"/>
                              <a:ea typeface="Cambria Math"/>
                            </a:rPr>
                          </m:ctrlPr>
                        </m:dPr>
                        <m:e>
                          <m:r>
                            <a:rPr lang="it-IT" sz="1600" b="0" i="1" smtClean="0">
                              <a:latin typeface="Cambria Math"/>
                              <a:ea typeface="Cambria Math"/>
                            </a:rPr>
                            <m:t>𝑇</m:t>
                          </m:r>
                        </m:e>
                      </m:d>
                      <m:r>
                        <a:rPr lang="it-IT" sz="1600" b="0" i="0" smtClean="0">
                          <a:latin typeface="Cambria Math"/>
                        </a:rPr>
                        <m:t> </m:t>
                      </m:r>
                    </m:oMath>
                  </m:oMathPara>
                </a14:m>
                <a:endParaRPr lang="en-US" sz="1600" dirty="0"/>
              </a:p>
            </p:txBody>
          </p:sp>
        </mc:Choice>
        <mc:Fallback xmlns="">
          <p:sp>
            <p:nvSpPr>
              <p:cNvPr id="12" name="TextBox 11"/>
              <p:cNvSpPr txBox="1">
                <a:spLocks noRot="1" noChangeAspect="1" noMove="1" noResize="1" noEditPoints="1" noAdjustHandles="1" noChangeArrowheads="1" noChangeShapeType="1" noTextEdit="1"/>
              </p:cNvSpPr>
              <p:nvPr/>
            </p:nvSpPr>
            <p:spPr>
              <a:xfrm>
                <a:off x="5009530" y="3415781"/>
                <a:ext cx="1679241" cy="357983"/>
              </a:xfrm>
              <a:prstGeom prst="rect">
                <a:avLst/>
              </a:prstGeom>
              <a:blipFill rotWithShape="1">
                <a:blip r:embed="rId2"/>
                <a:stretch>
                  <a:fillRect b="-1695"/>
                </a:stretch>
              </a:blipFill>
            </p:spPr>
            <p:txBody>
              <a:bodyPr/>
              <a:lstStyle/>
              <a:p>
                <a:r>
                  <a:rPr lang="en-US">
                    <a:noFill/>
                  </a:rPr>
                  <a:t> </a:t>
                </a:r>
              </a:p>
            </p:txBody>
          </p:sp>
        </mc:Fallback>
      </mc:AlternateContent>
      <p:sp>
        <p:nvSpPr>
          <p:cNvPr id="13" name="TextBox 12"/>
          <p:cNvSpPr txBox="1"/>
          <p:nvPr/>
        </p:nvSpPr>
        <p:spPr>
          <a:xfrm>
            <a:off x="1153275" y="2060848"/>
            <a:ext cx="359394" cy="369332"/>
          </a:xfrm>
          <a:prstGeom prst="rect">
            <a:avLst/>
          </a:prstGeom>
          <a:noFill/>
        </p:spPr>
        <p:txBody>
          <a:bodyPr wrap="none" rtlCol="0">
            <a:spAutoFit/>
          </a:bodyPr>
          <a:lstStyle/>
          <a:p>
            <a:r>
              <a:rPr lang="it-IT" i="1" dirty="0" err="1" smtClean="0"/>
              <a:t>F</a:t>
            </a:r>
            <a:r>
              <a:rPr lang="it-IT" baseline="-25000" dirty="0" err="1" smtClean="0"/>
              <a:t>y</a:t>
            </a:r>
            <a:endParaRPr lang="en-US" baseline="-25000" dirty="0"/>
          </a:p>
        </p:txBody>
      </p:sp>
      <p:grpSp>
        <p:nvGrpSpPr>
          <p:cNvPr id="3" name="Group 2"/>
          <p:cNvGrpSpPr/>
          <p:nvPr/>
        </p:nvGrpSpPr>
        <p:grpSpPr>
          <a:xfrm>
            <a:off x="35496" y="3280338"/>
            <a:ext cx="2534376" cy="1248338"/>
            <a:chOff x="35496" y="3280338"/>
            <a:chExt cx="2534376" cy="1248338"/>
          </a:xfrm>
        </p:grpSpPr>
        <p:cxnSp>
          <p:nvCxnSpPr>
            <p:cNvPr id="14" name="Straight Connector 13"/>
            <p:cNvCxnSpPr/>
            <p:nvPr/>
          </p:nvCxnSpPr>
          <p:spPr>
            <a:xfrm>
              <a:off x="1078090" y="3465004"/>
              <a:ext cx="1295254" cy="0"/>
            </a:xfrm>
            <a:prstGeom prst="line">
              <a:avLst/>
            </a:prstGeom>
            <a:ln w="28575">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373344" y="3465004"/>
              <a:ext cx="0" cy="684076"/>
            </a:xfrm>
            <a:prstGeom prst="straightConnector1">
              <a:avLst/>
            </a:prstGeom>
            <a:ln w="28575">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5496" y="3280338"/>
              <a:ext cx="1040734" cy="369332"/>
            </a:xfrm>
            <a:prstGeom prst="rect">
              <a:avLst/>
            </a:prstGeom>
            <a:noFill/>
          </p:spPr>
          <p:txBody>
            <a:bodyPr wrap="none" rtlCol="0">
              <a:spAutoFit/>
            </a:bodyPr>
            <a:lstStyle/>
            <a:p>
              <a:r>
                <a:rPr lang="it-IT" i="1" dirty="0" err="1" smtClean="0">
                  <a:solidFill>
                    <a:srgbClr val="0000FF"/>
                  </a:solidFill>
                </a:rPr>
                <a:t>V</a:t>
              </a:r>
              <a:r>
                <a:rPr lang="it-IT" baseline="-25000" dirty="0" err="1" smtClean="0">
                  <a:solidFill>
                    <a:srgbClr val="0000FF"/>
                  </a:solidFill>
                </a:rPr>
                <a:t>max,pilastri</a:t>
              </a:r>
              <a:endParaRPr lang="en-US" baseline="-25000" dirty="0">
                <a:solidFill>
                  <a:srgbClr val="0000FF"/>
                </a:solidFill>
              </a:endParaRPr>
            </a:p>
          </p:txBody>
        </p:sp>
        <p:sp>
          <p:nvSpPr>
            <p:cNvPr id="17" name="TextBox 16"/>
            <p:cNvSpPr txBox="1"/>
            <p:nvPr/>
          </p:nvSpPr>
          <p:spPr>
            <a:xfrm>
              <a:off x="2176816" y="4159344"/>
              <a:ext cx="393056" cy="369332"/>
            </a:xfrm>
            <a:prstGeom prst="rect">
              <a:avLst/>
            </a:prstGeom>
            <a:noFill/>
          </p:spPr>
          <p:txBody>
            <a:bodyPr wrap="none" rtlCol="0">
              <a:spAutoFit/>
            </a:bodyPr>
            <a:lstStyle/>
            <a:p>
              <a:r>
                <a:rPr lang="el-GR" i="1" dirty="0" smtClean="0">
                  <a:solidFill>
                    <a:srgbClr val="0000FF"/>
                  </a:solidFill>
                </a:rPr>
                <a:t>Δ</a:t>
              </a:r>
              <a:r>
                <a:rPr lang="it-IT" baseline="-25000" dirty="0" smtClean="0">
                  <a:solidFill>
                    <a:srgbClr val="0000FF"/>
                  </a:solidFill>
                </a:rPr>
                <a:t>1</a:t>
              </a:r>
              <a:endParaRPr lang="en-US" baseline="-25000" dirty="0">
                <a:solidFill>
                  <a:srgbClr val="0000FF"/>
                </a:solidFill>
              </a:endParaRPr>
            </a:p>
          </p:txBody>
        </p:sp>
      </p:grpSp>
      <mc:AlternateContent xmlns:mc="http://schemas.openxmlformats.org/markup-compatibility/2006" xmlns:a14="http://schemas.microsoft.com/office/drawing/2010/main">
        <mc:Choice Requires="a14">
          <p:sp>
            <p:nvSpPr>
              <p:cNvPr id="18" name="TextBox 17"/>
              <p:cNvSpPr txBox="1"/>
              <p:nvPr/>
            </p:nvSpPr>
            <p:spPr>
              <a:xfrm>
                <a:off x="5004048" y="3877048"/>
                <a:ext cx="2997937" cy="5820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sz="1600" b="0" i="1" smtClean="0">
                              <a:latin typeface="Cambria Math"/>
                            </a:rPr>
                          </m:ctrlPr>
                        </m:sSubPr>
                        <m:e>
                          <m:r>
                            <a:rPr lang="it-IT" sz="1600" i="1" smtClean="0">
                              <a:latin typeface="Cambria Math"/>
                              <a:ea typeface="Cambria Math"/>
                            </a:rPr>
                            <m:t>𝛿</m:t>
                          </m:r>
                        </m:e>
                        <m:sub>
                          <m:r>
                            <m:rPr>
                              <m:sty m:val="p"/>
                            </m:rPr>
                            <a:rPr lang="it-IT" sz="1600" b="0" i="0" smtClean="0">
                              <a:latin typeface="Cambria Math"/>
                            </a:rPr>
                            <m:t>max</m:t>
                          </m:r>
                          <m:r>
                            <a:rPr lang="it-IT" sz="1600" b="0" i="1" smtClean="0">
                              <a:latin typeface="Cambria Math"/>
                            </a:rPr>
                            <m:t>,</m:t>
                          </m:r>
                          <m:r>
                            <a:rPr lang="it-IT" sz="1600" i="1">
                              <a:latin typeface="Cambria Math"/>
                            </a:rPr>
                            <m:t>0</m:t>
                          </m:r>
                        </m:sub>
                      </m:sSub>
                      <m:r>
                        <a:rPr lang="it-IT" sz="1600" b="0" i="1" smtClean="0">
                          <a:latin typeface="Cambria Math"/>
                        </a:rPr>
                        <m:t>=</m:t>
                      </m:r>
                      <m:d>
                        <m:dPr>
                          <m:begChr m:val="{"/>
                          <m:endChr m:val=""/>
                          <m:ctrlPr>
                            <a:rPr lang="it-IT" sz="1600" b="0" i="1" smtClean="0">
                              <a:latin typeface="Cambria Math"/>
                            </a:rPr>
                          </m:ctrlPr>
                        </m:dPr>
                        <m:e>
                          <m:m>
                            <m:mPr>
                              <m:mcs>
                                <m:mc>
                                  <m:mcPr>
                                    <m:count m:val="2"/>
                                    <m:mcJc m:val="center"/>
                                  </m:mcPr>
                                </m:mc>
                              </m:mcs>
                              <m:ctrlPr>
                                <a:rPr lang="it-IT" sz="1600" b="0" i="1" smtClean="0">
                                  <a:latin typeface="Cambria Math"/>
                                </a:rPr>
                              </m:ctrlPr>
                            </m:mPr>
                            <m:mr>
                              <m:e>
                                <m:sSub>
                                  <m:sSubPr>
                                    <m:ctrlPr>
                                      <a:rPr lang="it-IT" sz="1600" i="1">
                                        <a:latin typeface="Cambria Math"/>
                                      </a:rPr>
                                    </m:ctrlPr>
                                  </m:sSubPr>
                                  <m:e>
                                    <m:r>
                                      <a:rPr lang="it-IT" sz="1600" i="1">
                                        <a:latin typeface="Cambria Math"/>
                                      </a:rPr>
                                      <m:t>𝑆</m:t>
                                    </m:r>
                                  </m:e>
                                  <m:sub>
                                    <m:r>
                                      <a:rPr lang="it-IT" sz="1600" i="1">
                                        <a:latin typeface="Cambria Math"/>
                                      </a:rPr>
                                      <m:t>𝐷𝑒</m:t>
                                    </m:r>
                                  </m:sub>
                                </m:sSub>
                                <m:d>
                                  <m:dPr>
                                    <m:ctrlPr>
                                      <a:rPr lang="it-IT" sz="1600" i="1">
                                        <a:latin typeface="Cambria Math"/>
                                      </a:rPr>
                                    </m:ctrlPr>
                                  </m:dPr>
                                  <m:e>
                                    <m:r>
                                      <a:rPr lang="it-IT" sz="1600" i="1">
                                        <a:latin typeface="Cambria Math"/>
                                      </a:rPr>
                                      <m:t>𝑇</m:t>
                                    </m:r>
                                  </m:e>
                                </m:d>
                              </m:e>
                              <m:e>
                                <m:r>
                                  <a:rPr lang="it-IT" sz="1600" b="0" i="1" smtClean="0">
                                    <a:latin typeface="Cambria Math"/>
                                  </a:rPr>
                                  <m:t>𝑇</m:t>
                                </m:r>
                                <m:r>
                                  <a:rPr lang="it-IT" sz="1600" b="0" i="1" smtClean="0">
                                    <a:latin typeface="Cambria Math"/>
                                    <a:ea typeface="Cambria Math"/>
                                  </a:rPr>
                                  <m:t>≤</m:t>
                                </m:r>
                                <m:sSub>
                                  <m:sSubPr>
                                    <m:ctrlPr>
                                      <a:rPr lang="it-IT" sz="1600" b="0" i="1" smtClean="0">
                                        <a:latin typeface="Cambria Math"/>
                                        <a:ea typeface="Cambria Math"/>
                                      </a:rPr>
                                    </m:ctrlPr>
                                  </m:sSubPr>
                                  <m:e>
                                    <m:r>
                                      <a:rPr lang="it-IT" sz="1600" b="0" i="1" smtClean="0">
                                        <a:latin typeface="Cambria Math"/>
                                        <a:ea typeface="Cambria Math"/>
                                      </a:rPr>
                                      <m:t>𝑇</m:t>
                                    </m:r>
                                  </m:e>
                                  <m:sub>
                                    <m:r>
                                      <a:rPr lang="it-IT" sz="1600" b="0" i="1" smtClean="0">
                                        <a:latin typeface="Cambria Math"/>
                                        <a:ea typeface="Cambria Math"/>
                                      </a:rPr>
                                      <m:t>𝐶</m:t>
                                    </m:r>
                                  </m:sub>
                                </m:sSub>
                              </m:e>
                            </m:mr>
                            <m:mr>
                              <m:e>
                                <m:sSub>
                                  <m:sSubPr>
                                    <m:ctrlPr>
                                      <a:rPr lang="it-IT" sz="1600" i="1">
                                        <a:latin typeface="Cambria Math"/>
                                      </a:rPr>
                                    </m:ctrlPr>
                                  </m:sSubPr>
                                  <m:e>
                                    <m:r>
                                      <a:rPr lang="it-IT" sz="1600" i="1">
                                        <a:latin typeface="Cambria Math"/>
                                      </a:rPr>
                                      <m:t>𝑆</m:t>
                                    </m:r>
                                  </m:e>
                                  <m:sub>
                                    <m:r>
                                      <a:rPr lang="it-IT" sz="1600" i="1">
                                        <a:latin typeface="Cambria Math"/>
                                      </a:rPr>
                                      <m:t>𝐷𝑒</m:t>
                                    </m:r>
                                  </m:sub>
                                </m:sSub>
                                <m:d>
                                  <m:dPr>
                                    <m:ctrlPr>
                                      <a:rPr lang="it-IT" sz="1600" i="1">
                                        <a:latin typeface="Cambria Math"/>
                                      </a:rPr>
                                    </m:ctrlPr>
                                  </m:dPr>
                                  <m:e>
                                    <m:r>
                                      <a:rPr lang="it-IT" sz="1600" i="1">
                                        <a:latin typeface="Cambria Math"/>
                                      </a:rPr>
                                      <m:t>𝑇</m:t>
                                    </m:r>
                                  </m:e>
                                </m:d>
                                <m:f>
                                  <m:fPr>
                                    <m:type m:val="lin"/>
                                    <m:ctrlPr>
                                      <a:rPr lang="it-IT" sz="1600" i="1" smtClean="0">
                                        <a:latin typeface="Cambria Math"/>
                                      </a:rPr>
                                    </m:ctrlPr>
                                  </m:fPr>
                                  <m:num>
                                    <m:sSub>
                                      <m:sSubPr>
                                        <m:ctrlPr>
                                          <a:rPr lang="it-IT" sz="1600" i="1">
                                            <a:latin typeface="Cambria Math"/>
                                            <a:ea typeface="Cambria Math"/>
                                          </a:rPr>
                                        </m:ctrlPr>
                                      </m:sSubPr>
                                      <m:e>
                                        <m:r>
                                          <a:rPr lang="it-IT" sz="1600" i="1">
                                            <a:latin typeface="Cambria Math"/>
                                            <a:ea typeface="Cambria Math"/>
                                          </a:rPr>
                                          <m:t>𝑇</m:t>
                                        </m:r>
                                      </m:e>
                                      <m:sub>
                                        <m:r>
                                          <a:rPr lang="it-IT" sz="1600" i="1">
                                            <a:latin typeface="Cambria Math"/>
                                            <a:ea typeface="Cambria Math"/>
                                          </a:rPr>
                                          <m:t>𝐶</m:t>
                                        </m:r>
                                      </m:sub>
                                    </m:sSub>
                                  </m:num>
                                  <m:den>
                                    <m:r>
                                      <a:rPr lang="it-IT" sz="1600" i="1">
                                        <a:latin typeface="Cambria Math"/>
                                      </a:rPr>
                                      <m:t>𝑇</m:t>
                                    </m:r>
                                  </m:den>
                                </m:f>
                              </m:e>
                              <m:e>
                                <m:r>
                                  <a:rPr lang="it-IT" sz="1600" i="1">
                                    <a:latin typeface="Cambria Math"/>
                                  </a:rPr>
                                  <m:t>𝑇</m:t>
                                </m:r>
                                <m:r>
                                  <a:rPr lang="it-IT" sz="1600" i="1">
                                    <a:latin typeface="Cambria Math"/>
                                    <a:ea typeface="Cambria Math"/>
                                  </a:rPr>
                                  <m:t>&gt;</m:t>
                                </m:r>
                                <m:sSub>
                                  <m:sSubPr>
                                    <m:ctrlPr>
                                      <a:rPr lang="it-IT" sz="1600" i="1">
                                        <a:latin typeface="Cambria Math"/>
                                        <a:ea typeface="Cambria Math"/>
                                      </a:rPr>
                                    </m:ctrlPr>
                                  </m:sSubPr>
                                  <m:e>
                                    <m:r>
                                      <a:rPr lang="it-IT" sz="1600" i="1">
                                        <a:latin typeface="Cambria Math"/>
                                        <a:ea typeface="Cambria Math"/>
                                      </a:rPr>
                                      <m:t>𝑇</m:t>
                                    </m:r>
                                  </m:e>
                                  <m:sub>
                                    <m:r>
                                      <a:rPr lang="it-IT" sz="1600" i="1">
                                        <a:latin typeface="Cambria Math"/>
                                        <a:ea typeface="Cambria Math"/>
                                      </a:rPr>
                                      <m:t>𝐶</m:t>
                                    </m:r>
                                  </m:sub>
                                </m:sSub>
                              </m:e>
                            </m:mr>
                          </m:m>
                        </m:e>
                      </m:d>
                    </m:oMath>
                  </m:oMathPara>
                </a14:m>
                <a:endParaRPr lang="en-US" sz="16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004048" y="3877048"/>
                <a:ext cx="2997937" cy="582082"/>
              </a:xfrm>
              <a:prstGeom prst="rect">
                <a:avLst/>
              </a:prstGeom>
              <a:blipFill rotWithShape="1">
                <a:blip r:embed="rId3"/>
                <a:stretch>
                  <a:fillRect/>
                </a:stretch>
              </a:blipFill>
            </p:spPr>
            <p:txBody>
              <a:bodyPr/>
              <a:lstStyle/>
              <a:p>
                <a:r>
                  <a:rPr lang="en-US">
                    <a:noFill/>
                  </a:rPr>
                  <a:t> </a:t>
                </a:r>
              </a:p>
            </p:txBody>
          </p:sp>
        </mc:Fallback>
      </mc:AlternateContent>
      <p:sp>
        <p:nvSpPr>
          <p:cNvPr id="19" name="TextBox 18"/>
          <p:cNvSpPr txBox="1"/>
          <p:nvPr/>
        </p:nvSpPr>
        <p:spPr>
          <a:xfrm>
            <a:off x="179512" y="1556792"/>
            <a:ext cx="8424936" cy="369332"/>
          </a:xfrm>
          <a:prstGeom prst="rect">
            <a:avLst/>
          </a:prstGeom>
          <a:noFill/>
        </p:spPr>
        <p:txBody>
          <a:bodyPr wrap="square" rtlCol="0">
            <a:spAutoFit/>
          </a:bodyPr>
          <a:lstStyle/>
          <a:p>
            <a:r>
              <a:rPr lang="it-IT" dirty="0" smtClean="0"/>
              <a:t>Relazione fra soglia plastica e corsa del dispositivo di appoggio</a:t>
            </a:r>
            <a:endParaRPr lang="en-US" dirty="0"/>
          </a:p>
        </p:txBody>
      </p:sp>
      <mc:AlternateContent xmlns:mc="http://schemas.openxmlformats.org/markup-compatibility/2006" xmlns:a14="http://schemas.microsoft.com/office/drawing/2010/main">
        <mc:Choice Requires="a14">
          <p:sp>
            <p:nvSpPr>
              <p:cNvPr id="22" name="TextBox 21"/>
              <p:cNvSpPr txBox="1"/>
              <p:nvPr/>
            </p:nvSpPr>
            <p:spPr>
              <a:xfrm>
                <a:off x="5004048" y="2031598"/>
                <a:ext cx="4055597" cy="1248740"/>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sSub>
                        <m:sSubPr>
                          <m:ctrlPr>
                            <a:rPr lang="it-IT" sz="1400" b="0" i="1" smtClean="0">
                              <a:latin typeface="Cambria Math"/>
                            </a:rPr>
                          </m:ctrlPr>
                        </m:sSubPr>
                        <m:e>
                          <m:r>
                            <a:rPr lang="it-IT" sz="1400" i="1" smtClean="0">
                              <a:latin typeface="Cambria Math"/>
                              <a:ea typeface="Cambria Math"/>
                            </a:rPr>
                            <m:t>𝛿</m:t>
                          </m:r>
                        </m:e>
                        <m:sub>
                          <m:r>
                            <m:rPr>
                              <m:sty m:val="p"/>
                            </m:rPr>
                            <a:rPr lang="it-IT" sz="1400" b="0" i="0" smtClean="0">
                              <a:latin typeface="Cambria Math"/>
                            </a:rPr>
                            <m:t>max</m:t>
                          </m:r>
                        </m:sub>
                      </m:sSub>
                      <m:r>
                        <a:rPr lang="it-IT" sz="1400" b="0" i="1" smtClean="0">
                          <a:latin typeface="Cambria Math"/>
                        </a:rPr>
                        <m:t>=</m:t>
                      </m:r>
                      <m:d>
                        <m:dPr>
                          <m:begChr m:val="{"/>
                          <m:endChr m:val=""/>
                          <m:ctrlPr>
                            <a:rPr lang="it-IT" sz="1400" b="0" i="1" smtClean="0">
                              <a:latin typeface="Cambria Math"/>
                            </a:rPr>
                          </m:ctrlPr>
                        </m:dPr>
                        <m:e>
                          <m:m>
                            <m:mPr>
                              <m:mcs>
                                <m:mc>
                                  <m:mcPr>
                                    <m:count m:val="2"/>
                                    <m:mcJc m:val="center"/>
                                  </m:mcPr>
                                </m:mc>
                              </m:mcs>
                              <m:ctrlPr>
                                <a:rPr lang="it-IT" sz="1400" b="0" i="1" smtClean="0">
                                  <a:latin typeface="Cambria Math"/>
                                </a:rPr>
                              </m:ctrlPr>
                            </m:mPr>
                            <m:mr>
                              <m:e>
                                <m:sSub>
                                  <m:sSubPr>
                                    <m:ctrlPr>
                                      <a:rPr lang="it-IT" sz="1400" i="1">
                                        <a:latin typeface="Cambria Math"/>
                                      </a:rPr>
                                    </m:ctrlPr>
                                  </m:sSubPr>
                                  <m:e>
                                    <m:r>
                                      <a:rPr lang="it-IT" sz="1400" i="1">
                                        <a:latin typeface="Cambria Math"/>
                                      </a:rPr>
                                      <m:t>𝑆</m:t>
                                    </m:r>
                                  </m:e>
                                  <m:sub>
                                    <m:r>
                                      <a:rPr lang="it-IT" sz="1400" i="1">
                                        <a:latin typeface="Cambria Math"/>
                                      </a:rPr>
                                      <m:t>𝐷𝑒</m:t>
                                    </m:r>
                                  </m:sub>
                                </m:sSub>
                                <m:d>
                                  <m:dPr>
                                    <m:ctrlPr>
                                      <a:rPr lang="it-IT" sz="1400" i="1">
                                        <a:latin typeface="Cambria Math"/>
                                      </a:rPr>
                                    </m:ctrlPr>
                                  </m:dPr>
                                  <m:e>
                                    <m:r>
                                      <a:rPr lang="it-IT" sz="1400" i="1">
                                        <a:latin typeface="Cambria Math"/>
                                      </a:rPr>
                                      <m:t>𝑇</m:t>
                                    </m:r>
                                  </m:e>
                                </m:d>
                                <m:r>
                                  <a:rPr lang="it-IT" sz="1400" i="1">
                                    <a:latin typeface="Cambria Math"/>
                                    <a:ea typeface="Cambria Math"/>
                                  </a:rPr>
                                  <m:t>−</m:t>
                                </m:r>
                                <m:f>
                                  <m:fPr>
                                    <m:ctrlPr>
                                      <a:rPr lang="it-IT" sz="1400" i="1">
                                        <a:latin typeface="Cambria Math"/>
                                        <a:ea typeface="Cambria Math"/>
                                      </a:rPr>
                                    </m:ctrlPr>
                                  </m:fPr>
                                  <m:num>
                                    <m:sSub>
                                      <m:sSubPr>
                                        <m:ctrlPr>
                                          <a:rPr lang="it-IT" sz="1400" i="1">
                                            <a:latin typeface="Cambria Math"/>
                                          </a:rPr>
                                        </m:ctrlPr>
                                      </m:sSubPr>
                                      <m:e>
                                        <m:r>
                                          <a:rPr lang="it-IT" sz="1400" i="1">
                                            <a:latin typeface="Cambria Math"/>
                                          </a:rPr>
                                          <m:t>𝐹</m:t>
                                        </m:r>
                                      </m:e>
                                      <m:sub>
                                        <m:r>
                                          <a:rPr lang="it-IT" sz="1400" i="1">
                                            <a:latin typeface="Cambria Math"/>
                                            <a:ea typeface="Cambria Math"/>
                                          </a:rPr>
                                          <m:t>𝑦</m:t>
                                        </m:r>
                                      </m:sub>
                                    </m:sSub>
                                  </m:num>
                                  <m:den>
                                    <m:r>
                                      <a:rPr lang="it-IT" sz="1400" i="1">
                                        <a:latin typeface="Cambria Math"/>
                                        <a:ea typeface="Cambria Math"/>
                                      </a:rPr>
                                      <m:t>𝑘</m:t>
                                    </m:r>
                                  </m:den>
                                </m:f>
                              </m:e>
                              <m:e>
                                <m:r>
                                  <a:rPr lang="it-IT" sz="1400" b="0" i="1" smtClean="0">
                                    <a:latin typeface="Cambria Math"/>
                                  </a:rPr>
                                  <m:t>𝑇</m:t>
                                </m:r>
                                <m:r>
                                  <a:rPr lang="it-IT" sz="1400" b="0" i="1" smtClean="0">
                                    <a:latin typeface="Cambria Math"/>
                                    <a:ea typeface="Cambria Math"/>
                                  </a:rPr>
                                  <m:t>≤</m:t>
                                </m:r>
                                <m:sSub>
                                  <m:sSubPr>
                                    <m:ctrlPr>
                                      <a:rPr lang="it-IT" sz="1400" b="0" i="1" smtClean="0">
                                        <a:latin typeface="Cambria Math"/>
                                        <a:ea typeface="Cambria Math"/>
                                      </a:rPr>
                                    </m:ctrlPr>
                                  </m:sSubPr>
                                  <m:e>
                                    <m:r>
                                      <a:rPr lang="it-IT" sz="1400" b="0" i="1" smtClean="0">
                                        <a:latin typeface="Cambria Math"/>
                                        <a:ea typeface="Cambria Math"/>
                                      </a:rPr>
                                      <m:t>𝑇</m:t>
                                    </m:r>
                                  </m:e>
                                  <m:sub>
                                    <m:r>
                                      <a:rPr lang="it-IT" sz="1400" b="0" i="1" smtClean="0">
                                        <a:latin typeface="Cambria Math"/>
                                        <a:ea typeface="Cambria Math"/>
                                      </a:rPr>
                                      <m:t>𝐶</m:t>
                                    </m:r>
                                  </m:sub>
                                </m:sSub>
                              </m:e>
                            </m:mr>
                            <m:mr>
                              <m:e>
                                <m:sSub>
                                  <m:sSubPr>
                                    <m:ctrlPr>
                                      <a:rPr lang="it-IT" sz="1400" i="1">
                                        <a:latin typeface="Cambria Math"/>
                                      </a:rPr>
                                    </m:ctrlPr>
                                  </m:sSubPr>
                                  <m:e>
                                    <m:r>
                                      <a:rPr lang="it-IT" sz="1400" i="1">
                                        <a:latin typeface="Cambria Math"/>
                                      </a:rPr>
                                      <m:t>𝑆</m:t>
                                    </m:r>
                                  </m:e>
                                  <m:sub>
                                    <m:r>
                                      <a:rPr lang="it-IT" sz="1400" i="1">
                                        <a:latin typeface="Cambria Math"/>
                                      </a:rPr>
                                      <m:t>𝐷𝑒</m:t>
                                    </m:r>
                                  </m:sub>
                                </m:sSub>
                                <m:d>
                                  <m:dPr>
                                    <m:ctrlPr>
                                      <a:rPr lang="it-IT" sz="1400" i="1">
                                        <a:latin typeface="Cambria Math"/>
                                      </a:rPr>
                                    </m:ctrlPr>
                                  </m:dPr>
                                  <m:e>
                                    <m:r>
                                      <a:rPr lang="it-IT" sz="1400" i="1">
                                        <a:latin typeface="Cambria Math"/>
                                      </a:rPr>
                                      <m:t>𝑇</m:t>
                                    </m:r>
                                  </m:e>
                                </m:d>
                                <m:f>
                                  <m:fPr>
                                    <m:ctrlPr>
                                      <a:rPr lang="it-IT" sz="1400" i="1">
                                        <a:latin typeface="Cambria Math"/>
                                        <a:ea typeface="Cambria Math"/>
                                      </a:rPr>
                                    </m:ctrlPr>
                                  </m:fPr>
                                  <m:num>
                                    <m:r>
                                      <a:rPr lang="it-IT" sz="1400" i="1">
                                        <a:latin typeface="Cambria Math"/>
                                        <a:ea typeface="Cambria Math"/>
                                      </a:rPr>
                                      <m:t>1−</m:t>
                                    </m:r>
                                    <m:d>
                                      <m:dPr>
                                        <m:ctrlPr>
                                          <a:rPr lang="it-IT" sz="1400" i="1">
                                            <a:latin typeface="Cambria Math"/>
                                            <a:ea typeface="Cambria Math"/>
                                          </a:rPr>
                                        </m:ctrlPr>
                                      </m:dPr>
                                      <m:e>
                                        <m:box>
                                          <m:boxPr>
                                            <m:ctrlPr>
                                              <a:rPr lang="it-IT" sz="1400" i="1">
                                                <a:latin typeface="Cambria Math"/>
                                                <a:ea typeface="Cambria Math"/>
                                              </a:rPr>
                                            </m:ctrlPr>
                                          </m:boxPr>
                                          <m:e>
                                            <m:argPr>
                                              <m:argSz m:val="-1"/>
                                            </m:argPr>
                                            <m:f>
                                              <m:fPr>
                                                <m:ctrlPr>
                                                  <a:rPr lang="it-IT" sz="1400" i="1">
                                                    <a:latin typeface="Cambria Math"/>
                                                    <a:ea typeface="Cambria Math"/>
                                                  </a:rPr>
                                                </m:ctrlPr>
                                              </m:fPr>
                                              <m:num>
                                                <m:r>
                                                  <a:rPr lang="it-IT" sz="1400" i="1">
                                                    <a:latin typeface="Cambria Math"/>
                                                    <a:ea typeface="Cambria Math"/>
                                                  </a:rPr>
                                                  <m:t>𝑚</m:t>
                                                </m:r>
                                                <m:sSub>
                                                  <m:sSubPr>
                                                    <m:ctrlPr>
                                                      <a:rPr lang="it-IT" sz="1400" i="1">
                                                        <a:latin typeface="Cambria Math"/>
                                                      </a:rPr>
                                                    </m:ctrlPr>
                                                  </m:sSubPr>
                                                  <m:e>
                                                    <m:r>
                                                      <a:rPr lang="it-IT" sz="1400" i="1">
                                                        <a:latin typeface="Cambria Math"/>
                                                      </a:rPr>
                                                      <m:t>𝑆</m:t>
                                                    </m:r>
                                                  </m:e>
                                                  <m:sub>
                                                    <m:r>
                                                      <a:rPr lang="it-IT" sz="1400" i="1">
                                                        <a:latin typeface="Cambria Math"/>
                                                      </a:rPr>
                                                      <m:t>𝑒</m:t>
                                                    </m:r>
                                                  </m:sub>
                                                </m:sSub>
                                                <m:d>
                                                  <m:dPr>
                                                    <m:ctrlPr>
                                                      <a:rPr lang="it-IT" sz="1400" i="1">
                                                        <a:latin typeface="Cambria Math"/>
                                                      </a:rPr>
                                                    </m:ctrlPr>
                                                  </m:dPr>
                                                  <m:e>
                                                    <m:r>
                                                      <a:rPr lang="it-IT" sz="1400" i="1">
                                                        <a:latin typeface="Cambria Math"/>
                                                      </a:rPr>
                                                      <m:t>𝑇</m:t>
                                                    </m:r>
                                                  </m:e>
                                                </m:d>
                                              </m:num>
                                              <m:den>
                                                <m:sSub>
                                                  <m:sSubPr>
                                                    <m:ctrlPr>
                                                      <a:rPr lang="it-IT" sz="1400" i="1">
                                                        <a:latin typeface="Cambria Math"/>
                                                      </a:rPr>
                                                    </m:ctrlPr>
                                                  </m:sSubPr>
                                                  <m:e>
                                                    <m:r>
                                                      <a:rPr lang="it-IT" sz="1400" i="1">
                                                        <a:latin typeface="Cambria Math"/>
                                                      </a:rPr>
                                                      <m:t>𝐹</m:t>
                                                    </m:r>
                                                  </m:e>
                                                  <m:sub>
                                                    <m:r>
                                                      <a:rPr lang="it-IT" sz="1400" i="1">
                                                        <a:latin typeface="Cambria Math"/>
                                                        <a:ea typeface="Cambria Math"/>
                                                      </a:rPr>
                                                      <m:t>𝑦</m:t>
                                                    </m:r>
                                                  </m:sub>
                                                </m:sSub>
                                              </m:den>
                                            </m:f>
                                          </m:e>
                                        </m:box>
                                        <m:r>
                                          <a:rPr lang="it-IT" sz="1400" i="1">
                                            <a:latin typeface="Cambria Math"/>
                                            <a:ea typeface="Cambria Math"/>
                                          </a:rPr>
                                          <m:t>−1</m:t>
                                        </m:r>
                                      </m:e>
                                    </m:d>
                                    <m:f>
                                      <m:fPr>
                                        <m:ctrlPr>
                                          <a:rPr lang="it-IT" sz="1400" i="1">
                                            <a:latin typeface="Cambria Math"/>
                                            <a:ea typeface="Cambria Math"/>
                                          </a:rPr>
                                        </m:ctrlPr>
                                      </m:fPr>
                                      <m:num>
                                        <m:sSub>
                                          <m:sSubPr>
                                            <m:ctrlPr>
                                              <a:rPr lang="it-IT" sz="1400" i="1">
                                                <a:latin typeface="Cambria Math"/>
                                                <a:ea typeface="Cambria Math"/>
                                              </a:rPr>
                                            </m:ctrlPr>
                                          </m:sSubPr>
                                          <m:e>
                                            <m:r>
                                              <a:rPr lang="it-IT" sz="1400" i="1">
                                                <a:latin typeface="Cambria Math"/>
                                                <a:ea typeface="Cambria Math"/>
                                              </a:rPr>
                                              <m:t>𝑇</m:t>
                                            </m:r>
                                          </m:e>
                                          <m:sub>
                                            <m:r>
                                              <a:rPr lang="it-IT" sz="1400" i="1">
                                                <a:latin typeface="Cambria Math"/>
                                                <a:ea typeface="Cambria Math"/>
                                              </a:rPr>
                                              <m:t>𝐶</m:t>
                                            </m:r>
                                          </m:sub>
                                        </m:sSub>
                                      </m:num>
                                      <m:den>
                                        <m:r>
                                          <a:rPr lang="it-IT" sz="1400" i="1">
                                            <a:latin typeface="Cambria Math"/>
                                          </a:rPr>
                                          <m:t>𝑇</m:t>
                                        </m:r>
                                      </m:den>
                                    </m:f>
                                  </m:num>
                                  <m:den>
                                    <m:box>
                                      <m:boxPr>
                                        <m:ctrlPr>
                                          <a:rPr lang="it-IT" sz="1400" i="1">
                                            <a:latin typeface="Cambria Math"/>
                                            <a:ea typeface="Cambria Math"/>
                                          </a:rPr>
                                        </m:ctrlPr>
                                      </m:boxPr>
                                      <m:e>
                                        <m:argPr>
                                          <m:argSz m:val="-1"/>
                                        </m:argPr>
                                        <m:f>
                                          <m:fPr>
                                            <m:ctrlPr>
                                              <a:rPr lang="it-IT" sz="1400" i="1">
                                                <a:latin typeface="Cambria Math"/>
                                                <a:ea typeface="Cambria Math"/>
                                              </a:rPr>
                                            </m:ctrlPr>
                                          </m:fPr>
                                          <m:num>
                                            <m:r>
                                              <a:rPr lang="it-IT" sz="1400" i="1">
                                                <a:latin typeface="Cambria Math"/>
                                                <a:ea typeface="Cambria Math"/>
                                              </a:rPr>
                                              <m:t>𝑚</m:t>
                                            </m:r>
                                            <m:sSub>
                                              <m:sSubPr>
                                                <m:ctrlPr>
                                                  <a:rPr lang="it-IT" sz="1400" i="1">
                                                    <a:latin typeface="Cambria Math"/>
                                                  </a:rPr>
                                                </m:ctrlPr>
                                              </m:sSubPr>
                                              <m:e>
                                                <m:r>
                                                  <a:rPr lang="it-IT" sz="1400" i="1">
                                                    <a:latin typeface="Cambria Math"/>
                                                  </a:rPr>
                                                  <m:t>𝑆</m:t>
                                                </m:r>
                                              </m:e>
                                              <m:sub>
                                                <m:r>
                                                  <a:rPr lang="it-IT" sz="1400" i="1">
                                                    <a:latin typeface="Cambria Math"/>
                                                  </a:rPr>
                                                  <m:t>𝑒</m:t>
                                                </m:r>
                                              </m:sub>
                                            </m:sSub>
                                            <m:d>
                                              <m:dPr>
                                                <m:ctrlPr>
                                                  <a:rPr lang="it-IT" sz="1400" i="1">
                                                    <a:latin typeface="Cambria Math"/>
                                                  </a:rPr>
                                                </m:ctrlPr>
                                              </m:dPr>
                                              <m:e>
                                                <m:r>
                                                  <a:rPr lang="it-IT" sz="1400" i="1">
                                                    <a:latin typeface="Cambria Math"/>
                                                  </a:rPr>
                                                  <m:t>𝑇</m:t>
                                                </m:r>
                                              </m:e>
                                            </m:d>
                                          </m:num>
                                          <m:den>
                                            <m:sSub>
                                              <m:sSubPr>
                                                <m:ctrlPr>
                                                  <a:rPr lang="it-IT" sz="1400" i="1">
                                                    <a:latin typeface="Cambria Math"/>
                                                  </a:rPr>
                                                </m:ctrlPr>
                                              </m:sSubPr>
                                              <m:e>
                                                <m:r>
                                                  <a:rPr lang="it-IT" sz="1400" i="1">
                                                    <a:latin typeface="Cambria Math"/>
                                                  </a:rPr>
                                                  <m:t>𝐹</m:t>
                                                </m:r>
                                              </m:e>
                                              <m:sub>
                                                <m:r>
                                                  <a:rPr lang="it-IT" sz="1400" i="1">
                                                    <a:latin typeface="Cambria Math"/>
                                                    <a:ea typeface="Cambria Math"/>
                                                  </a:rPr>
                                                  <m:t>𝑦</m:t>
                                                </m:r>
                                              </m:sub>
                                            </m:sSub>
                                          </m:den>
                                        </m:f>
                                      </m:e>
                                    </m:box>
                                  </m:den>
                                </m:f>
                                <m:r>
                                  <a:rPr lang="it-IT" sz="1400" i="1">
                                    <a:latin typeface="Cambria Math"/>
                                    <a:ea typeface="Cambria Math"/>
                                  </a:rPr>
                                  <m:t>−</m:t>
                                </m:r>
                                <m:f>
                                  <m:fPr>
                                    <m:ctrlPr>
                                      <a:rPr lang="it-IT" sz="1400" i="1">
                                        <a:latin typeface="Cambria Math"/>
                                        <a:ea typeface="Cambria Math"/>
                                      </a:rPr>
                                    </m:ctrlPr>
                                  </m:fPr>
                                  <m:num>
                                    <m:sSub>
                                      <m:sSubPr>
                                        <m:ctrlPr>
                                          <a:rPr lang="it-IT" sz="1400" i="1">
                                            <a:latin typeface="Cambria Math"/>
                                          </a:rPr>
                                        </m:ctrlPr>
                                      </m:sSubPr>
                                      <m:e>
                                        <m:r>
                                          <a:rPr lang="it-IT" sz="1400" i="1">
                                            <a:latin typeface="Cambria Math"/>
                                          </a:rPr>
                                          <m:t>𝐹</m:t>
                                        </m:r>
                                      </m:e>
                                      <m:sub>
                                        <m:r>
                                          <a:rPr lang="it-IT" sz="1400" i="1">
                                            <a:latin typeface="Cambria Math"/>
                                            <a:ea typeface="Cambria Math"/>
                                          </a:rPr>
                                          <m:t>𝑦</m:t>
                                        </m:r>
                                      </m:sub>
                                    </m:sSub>
                                  </m:num>
                                  <m:den>
                                    <m:r>
                                      <a:rPr lang="it-IT" sz="1400" i="1">
                                        <a:latin typeface="Cambria Math"/>
                                        <a:ea typeface="Cambria Math"/>
                                      </a:rPr>
                                      <m:t>𝑘</m:t>
                                    </m:r>
                                  </m:den>
                                </m:f>
                              </m:e>
                              <m:e>
                                <m:r>
                                  <a:rPr lang="it-IT" sz="1400" i="1">
                                    <a:latin typeface="Cambria Math"/>
                                  </a:rPr>
                                  <m:t>𝑇</m:t>
                                </m:r>
                                <m:r>
                                  <a:rPr lang="it-IT" sz="1400" i="1">
                                    <a:latin typeface="Cambria Math"/>
                                    <a:ea typeface="Cambria Math"/>
                                  </a:rPr>
                                  <m:t>&gt;</m:t>
                                </m:r>
                                <m:sSub>
                                  <m:sSubPr>
                                    <m:ctrlPr>
                                      <a:rPr lang="it-IT" sz="1400" i="1">
                                        <a:latin typeface="Cambria Math"/>
                                        <a:ea typeface="Cambria Math"/>
                                      </a:rPr>
                                    </m:ctrlPr>
                                  </m:sSubPr>
                                  <m:e>
                                    <m:r>
                                      <a:rPr lang="it-IT" sz="1400" i="1">
                                        <a:latin typeface="Cambria Math"/>
                                        <a:ea typeface="Cambria Math"/>
                                      </a:rPr>
                                      <m:t>𝑇</m:t>
                                    </m:r>
                                  </m:e>
                                  <m:sub>
                                    <m:r>
                                      <a:rPr lang="it-IT" sz="1400" i="1">
                                        <a:latin typeface="Cambria Math"/>
                                        <a:ea typeface="Cambria Math"/>
                                      </a:rPr>
                                      <m:t>𝐶</m:t>
                                    </m:r>
                                  </m:sub>
                                </m:sSub>
                              </m:e>
                            </m:mr>
                          </m:m>
                        </m:e>
                      </m:d>
                    </m:oMath>
                  </m:oMathPara>
                </a14:m>
                <a:endParaRPr lang="en-US" sz="1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5004048" y="2031598"/>
                <a:ext cx="4055597" cy="1248740"/>
              </a:xfrm>
              <a:prstGeom prst="rect">
                <a:avLst/>
              </a:prstGeom>
              <a:blipFill rotWithShape="1">
                <a:blip r:embed="rId4"/>
                <a:stretch>
                  <a:fillRect/>
                </a:stretch>
              </a:blipFill>
            </p:spPr>
            <p:txBody>
              <a:bodyPr/>
              <a:lstStyle/>
              <a:p>
                <a:r>
                  <a:rPr lang="en-US">
                    <a:noFill/>
                  </a:rPr>
                  <a:t> </a:t>
                </a:r>
              </a:p>
            </p:txBody>
          </p:sp>
        </mc:Fallback>
      </mc:AlternateContent>
      <p:sp>
        <p:nvSpPr>
          <p:cNvPr id="23" name="TextBox 22"/>
          <p:cNvSpPr txBox="1"/>
          <p:nvPr/>
        </p:nvSpPr>
        <p:spPr>
          <a:xfrm>
            <a:off x="179512" y="4642009"/>
            <a:ext cx="8424936" cy="2215991"/>
          </a:xfrm>
          <a:prstGeom prst="rect">
            <a:avLst/>
          </a:prstGeom>
          <a:noFill/>
        </p:spPr>
        <p:txBody>
          <a:bodyPr wrap="square" rtlCol="0">
            <a:spAutoFit/>
          </a:bodyPr>
          <a:lstStyle/>
          <a:p>
            <a:pPr marL="342900" indent="-342900">
              <a:spcAft>
                <a:spcPts val="1200"/>
              </a:spcAft>
              <a:buAutoNum type="arabicParenR"/>
            </a:pPr>
            <a:r>
              <a:rPr lang="it-IT" dirty="0" smtClean="0"/>
              <a:t>Si progetta un dispositivo con una soglia plastica pari al massimo taglio sopportabile dai pilastri (es. azione del vento) </a:t>
            </a:r>
            <a:r>
              <a:rPr lang="it-IT" i="1" dirty="0" err="1" smtClean="0"/>
              <a:t>F</a:t>
            </a:r>
            <a:r>
              <a:rPr lang="it-IT" baseline="-25000" dirty="0" err="1" smtClean="0"/>
              <a:t>y</a:t>
            </a:r>
            <a:r>
              <a:rPr lang="it-IT" baseline="-25000" dirty="0" smtClean="0"/>
              <a:t> </a:t>
            </a:r>
            <a:r>
              <a:rPr lang="it-IT" dirty="0" smtClean="0"/>
              <a:t>= </a:t>
            </a:r>
            <a:r>
              <a:rPr lang="it-IT" i="1" dirty="0" err="1" smtClean="0">
                <a:solidFill>
                  <a:srgbClr val="0000FF"/>
                </a:solidFill>
              </a:rPr>
              <a:t>V</a:t>
            </a:r>
            <a:r>
              <a:rPr lang="it-IT" baseline="-25000" dirty="0" err="1" smtClean="0">
                <a:solidFill>
                  <a:srgbClr val="0000FF"/>
                </a:solidFill>
              </a:rPr>
              <a:t>max,pilastri</a:t>
            </a:r>
            <a:endParaRPr lang="it-IT" dirty="0" smtClean="0"/>
          </a:p>
          <a:p>
            <a:pPr marL="342900" indent="-342900">
              <a:spcAft>
                <a:spcPts val="1200"/>
              </a:spcAft>
              <a:buFontTx/>
              <a:buAutoNum type="arabicParenR"/>
            </a:pPr>
            <a:r>
              <a:rPr lang="it-IT" dirty="0" smtClean="0"/>
              <a:t>Si determina la corsa massima </a:t>
            </a:r>
            <a:r>
              <a:rPr lang="el-GR" i="1" dirty="0" smtClean="0">
                <a:solidFill>
                  <a:srgbClr val="0000FF"/>
                </a:solidFill>
              </a:rPr>
              <a:t>Δ</a:t>
            </a:r>
            <a:r>
              <a:rPr lang="it-IT" baseline="-25000" dirty="0" smtClean="0">
                <a:solidFill>
                  <a:srgbClr val="0000FF"/>
                </a:solidFill>
              </a:rPr>
              <a:t>1</a:t>
            </a:r>
            <a:r>
              <a:rPr lang="en-US" baseline="-25000" dirty="0" smtClean="0">
                <a:solidFill>
                  <a:srgbClr val="0000FF"/>
                </a:solidFill>
              </a:rPr>
              <a:t> </a:t>
            </a:r>
            <a:r>
              <a:rPr lang="it-IT" dirty="0" smtClean="0"/>
              <a:t>del dispositivo</a:t>
            </a:r>
          </a:p>
          <a:p>
            <a:pPr marL="342900" indent="-342900">
              <a:spcAft>
                <a:spcPts val="1200"/>
              </a:spcAft>
              <a:buFontTx/>
              <a:buAutoNum type="arabicParenR"/>
            </a:pPr>
            <a:r>
              <a:rPr lang="it-IT" dirty="0" smtClean="0"/>
              <a:t>Si determina il massimo spostamento relativo fra le basi dei pilastri di appoggio </a:t>
            </a:r>
            <a:r>
              <a:rPr lang="it-IT" i="1" dirty="0" err="1" smtClean="0">
                <a:solidFill>
                  <a:srgbClr val="0000FF"/>
                </a:solidFill>
              </a:rPr>
              <a:t>d</a:t>
            </a:r>
            <a:r>
              <a:rPr lang="it-IT" baseline="-25000" dirty="0" err="1" smtClean="0">
                <a:solidFill>
                  <a:srgbClr val="0000FF"/>
                </a:solidFill>
              </a:rPr>
              <a:t>ij</a:t>
            </a:r>
            <a:r>
              <a:rPr lang="it-IT" baseline="-25000" dirty="0" smtClean="0">
                <a:solidFill>
                  <a:srgbClr val="0000FF"/>
                </a:solidFill>
              </a:rPr>
              <a:t>  </a:t>
            </a:r>
            <a:r>
              <a:rPr lang="it-IT" dirty="0" smtClean="0"/>
              <a:t>(prossima diapositiva)</a:t>
            </a:r>
          </a:p>
          <a:p>
            <a:pPr marL="342900" indent="-342900">
              <a:spcAft>
                <a:spcPts val="1200"/>
              </a:spcAft>
              <a:buFontTx/>
              <a:buAutoNum type="arabicParenR"/>
            </a:pPr>
            <a:r>
              <a:rPr lang="it-IT" dirty="0" smtClean="0"/>
              <a:t>L’appoggio deve garantire spostamenti </a:t>
            </a:r>
            <a:r>
              <a:rPr lang="el-GR" i="1" dirty="0" smtClean="0">
                <a:solidFill>
                  <a:srgbClr val="0000FF"/>
                </a:solidFill>
              </a:rPr>
              <a:t>Δ</a:t>
            </a:r>
            <a:r>
              <a:rPr lang="it-IT" i="1" dirty="0" smtClean="0">
                <a:solidFill>
                  <a:srgbClr val="0000FF"/>
                </a:solidFill>
              </a:rPr>
              <a:t> </a:t>
            </a:r>
            <a:r>
              <a:rPr lang="it-IT" dirty="0" smtClean="0">
                <a:solidFill>
                  <a:srgbClr val="0000FF"/>
                </a:solidFill>
              </a:rPr>
              <a:t>=</a:t>
            </a:r>
            <a:r>
              <a:rPr lang="el-GR" i="1" dirty="0" smtClean="0">
                <a:solidFill>
                  <a:srgbClr val="0000FF"/>
                </a:solidFill>
              </a:rPr>
              <a:t> </a:t>
            </a:r>
            <a:r>
              <a:rPr lang="el-GR" i="1" dirty="0">
                <a:solidFill>
                  <a:srgbClr val="0000FF"/>
                </a:solidFill>
              </a:rPr>
              <a:t>Δ</a:t>
            </a:r>
            <a:r>
              <a:rPr lang="it-IT" baseline="-25000" dirty="0" smtClean="0">
                <a:solidFill>
                  <a:srgbClr val="0000FF"/>
                </a:solidFill>
              </a:rPr>
              <a:t>1</a:t>
            </a:r>
            <a:r>
              <a:rPr lang="el-GR" i="1" dirty="0">
                <a:solidFill>
                  <a:srgbClr val="0000FF"/>
                </a:solidFill>
              </a:rPr>
              <a:t> </a:t>
            </a:r>
            <a:r>
              <a:rPr lang="it-IT" i="1" dirty="0" smtClean="0">
                <a:solidFill>
                  <a:srgbClr val="0000FF"/>
                </a:solidFill>
              </a:rPr>
              <a:t>+ </a:t>
            </a:r>
            <a:r>
              <a:rPr lang="it-IT" i="1" dirty="0" err="1">
                <a:solidFill>
                  <a:srgbClr val="0000FF"/>
                </a:solidFill>
              </a:rPr>
              <a:t>d</a:t>
            </a:r>
            <a:r>
              <a:rPr lang="it-IT" baseline="-25000" dirty="0" err="1">
                <a:solidFill>
                  <a:srgbClr val="0000FF"/>
                </a:solidFill>
              </a:rPr>
              <a:t>ij</a:t>
            </a:r>
            <a:endParaRPr lang="it-IT" dirty="0" smtClean="0"/>
          </a:p>
        </p:txBody>
      </p:sp>
    </p:spTree>
    <p:extLst>
      <p:ext uri="{BB962C8B-B14F-4D97-AF65-F5344CB8AC3E}">
        <p14:creationId xmlns:p14="http://schemas.microsoft.com/office/powerpoint/2010/main" val="423369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3" y="0"/>
            <a:ext cx="9144000" cy="1143000"/>
          </a:xfrm>
        </p:spPr>
        <p:txBody>
          <a:bodyPr>
            <a:normAutofit fontScale="90000"/>
          </a:bodyPr>
          <a:lstStyle/>
          <a:p>
            <a:r>
              <a:rPr lang="it-IT" sz="3600" dirty="0" smtClean="0"/>
              <a:t>Spostamenti relativi alla base dei pilastri a distanza </a:t>
            </a:r>
            <a:r>
              <a:rPr lang="it-IT" sz="3600" i="1" dirty="0" smtClean="0"/>
              <a:t>x </a:t>
            </a:r>
            <a:r>
              <a:rPr lang="it-IT" sz="3600" dirty="0" smtClean="0"/>
              <a:t>(NTC 2008)</a:t>
            </a:r>
            <a:endParaRPr lang="en-US"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4"/>
            <a:ext cx="9144000" cy="1340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21736"/>
            <a:ext cx="9144000" cy="2535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67411"/>
            <a:ext cx="9144000" cy="2375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8041"/>
          <a:stretch/>
        </p:blipFill>
        <p:spPr bwMode="auto">
          <a:xfrm>
            <a:off x="0" y="2949327"/>
            <a:ext cx="9144000" cy="1570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156176" y="2095602"/>
            <a:ext cx="484428" cy="369332"/>
          </a:xfrm>
          <a:prstGeom prst="rect">
            <a:avLst/>
          </a:prstGeom>
          <a:noFill/>
        </p:spPr>
        <p:txBody>
          <a:bodyPr wrap="none" rtlCol="0">
            <a:spAutoFit/>
          </a:bodyPr>
          <a:lstStyle/>
          <a:p>
            <a:r>
              <a:rPr lang="it-IT" dirty="0" smtClean="0"/>
              <a:t>[…]</a:t>
            </a:r>
            <a:endParaRPr lang="en-US" dirty="0"/>
          </a:p>
        </p:txBody>
      </p:sp>
      <p:sp>
        <p:nvSpPr>
          <p:cNvPr id="11" name="TextBox 10"/>
          <p:cNvSpPr txBox="1"/>
          <p:nvPr/>
        </p:nvSpPr>
        <p:spPr>
          <a:xfrm>
            <a:off x="6156176" y="2555612"/>
            <a:ext cx="484428" cy="369332"/>
          </a:xfrm>
          <a:prstGeom prst="rect">
            <a:avLst/>
          </a:prstGeom>
          <a:noFill/>
        </p:spPr>
        <p:txBody>
          <a:bodyPr wrap="none" rtlCol="0">
            <a:spAutoFit/>
          </a:bodyPr>
          <a:lstStyle/>
          <a:p>
            <a:r>
              <a:rPr lang="it-IT" dirty="0" smtClean="0"/>
              <a:t>[…]</a:t>
            </a:r>
            <a:endParaRPr lang="en-US" dirty="0"/>
          </a:p>
        </p:txBody>
      </p:sp>
      <p:sp>
        <p:nvSpPr>
          <p:cNvPr id="12" name="TextBox 11"/>
          <p:cNvSpPr txBox="1"/>
          <p:nvPr/>
        </p:nvSpPr>
        <p:spPr>
          <a:xfrm>
            <a:off x="6156176" y="4198556"/>
            <a:ext cx="484428" cy="369332"/>
          </a:xfrm>
          <a:prstGeom prst="rect">
            <a:avLst/>
          </a:prstGeom>
          <a:noFill/>
        </p:spPr>
        <p:txBody>
          <a:bodyPr wrap="none" rtlCol="0">
            <a:spAutoFit/>
          </a:bodyPr>
          <a:lstStyle/>
          <a:p>
            <a:r>
              <a:rPr lang="it-IT" dirty="0" smtClean="0"/>
              <a:t>[…]</a:t>
            </a:r>
            <a:endParaRPr lang="en-US" dirty="0"/>
          </a:p>
        </p:txBody>
      </p:sp>
    </p:spTree>
    <p:extLst>
      <p:ext uri="{BB962C8B-B14F-4D97-AF65-F5344CB8AC3E}">
        <p14:creationId xmlns:p14="http://schemas.microsoft.com/office/powerpoint/2010/main" val="3249361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Esempio (Mirandola)</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27" t="1426" r="591" b="2885"/>
          <a:stretch/>
        </p:blipFill>
        <p:spPr bwMode="auto">
          <a:xfrm>
            <a:off x="457200" y="1294228"/>
            <a:ext cx="8384345" cy="500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47259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Esempio</a:t>
            </a:r>
            <a:endParaRPr lang="en-US" dirty="0"/>
          </a:p>
        </p:txBody>
      </p:sp>
      <p:grpSp>
        <p:nvGrpSpPr>
          <p:cNvPr id="11" name="Group 10"/>
          <p:cNvGrpSpPr/>
          <p:nvPr/>
        </p:nvGrpSpPr>
        <p:grpSpPr>
          <a:xfrm>
            <a:off x="4242817" y="1607485"/>
            <a:ext cx="4480173" cy="4530378"/>
            <a:chOff x="251520" y="1556792"/>
            <a:chExt cx="7259091" cy="373829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5472608" cy="3124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2838"/>
            <a:stretch/>
          </p:blipFill>
          <p:spPr bwMode="auto">
            <a:xfrm>
              <a:off x="5476875" y="2170956"/>
              <a:ext cx="2033736" cy="3124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12160" y="4437112"/>
              <a:ext cx="108012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457317" y="4224090"/>
              <a:ext cx="346931" cy="573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Arrow Connector 7"/>
          <p:cNvCxnSpPr/>
          <p:nvPr/>
        </p:nvCxnSpPr>
        <p:spPr>
          <a:xfrm>
            <a:off x="6307632" y="5422493"/>
            <a:ext cx="1124435" cy="72008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335066" y="5867550"/>
            <a:ext cx="713657" cy="369332"/>
          </a:xfrm>
          <a:prstGeom prst="rect">
            <a:avLst/>
          </a:prstGeom>
          <a:noFill/>
        </p:spPr>
        <p:txBody>
          <a:bodyPr wrap="none" rtlCol="0">
            <a:spAutoFit/>
          </a:bodyPr>
          <a:lstStyle/>
          <a:p>
            <a:r>
              <a:rPr lang="it-IT" dirty="0" smtClean="0"/>
              <a:t>7.5 m</a:t>
            </a:r>
            <a:endParaRPr lang="en-US" dirty="0"/>
          </a:p>
        </p:txBody>
      </p:sp>
      <p:cxnSp>
        <p:nvCxnSpPr>
          <p:cNvPr id="16" name="Straight Arrow Connector 15"/>
          <p:cNvCxnSpPr/>
          <p:nvPr/>
        </p:nvCxnSpPr>
        <p:spPr>
          <a:xfrm flipV="1">
            <a:off x="6346943" y="4077072"/>
            <a:ext cx="0" cy="963462"/>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96136" y="4374137"/>
            <a:ext cx="538930" cy="369332"/>
          </a:xfrm>
          <a:prstGeom prst="rect">
            <a:avLst/>
          </a:prstGeom>
          <a:noFill/>
        </p:spPr>
        <p:txBody>
          <a:bodyPr wrap="none" rtlCol="0">
            <a:spAutoFit/>
          </a:bodyPr>
          <a:lstStyle/>
          <a:p>
            <a:r>
              <a:rPr lang="it-IT" dirty="0" smtClean="0"/>
              <a:t>7 m</a:t>
            </a:r>
            <a:endParaRPr lang="en-US" dirty="0"/>
          </a:p>
        </p:txBody>
      </p:sp>
      <p:cxnSp>
        <p:nvCxnSpPr>
          <p:cNvPr id="19" name="Straight Arrow Connector 18"/>
          <p:cNvCxnSpPr/>
          <p:nvPr/>
        </p:nvCxnSpPr>
        <p:spPr>
          <a:xfrm flipH="1">
            <a:off x="7884368" y="5033527"/>
            <a:ext cx="1008112" cy="1203785"/>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413358" y="5635419"/>
            <a:ext cx="655949" cy="369332"/>
          </a:xfrm>
          <a:prstGeom prst="rect">
            <a:avLst/>
          </a:prstGeom>
          <a:noFill/>
        </p:spPr>
        <p:txBody>
          <a:bodyPr wrap="none" rtlCol="0">
            <a:spAutoFit/>
          </a:bodyPr>
          <a:lstStyle/>
          <a:p>
            <a:r>
              <a:rPr lang="it-IT" dirty="0" smtClean="0"/>
              <a:t>18 m</a:t>
            </a:r>
            <a:endParaRPr lang="en-US" dirty="0"/>
          </a:p>
        </p:txBody>
      </p:sp>
      <p:sp>
        <p:nvSpPr>
          <p:cNvPr id="14" name="Content Placeholder 2"/>
          <p:cNvSpPr>
            <a:spLocks noGrp="1"/>
          </p:cNvSpPr>
          <p:nvPr>
            <p:ph idx="1"/>
          </p:nvPr>
        </p:nvSpPr>
        <p:spPr>
          <a:xfrm>
            <a:off x="457200" y="1628800"/>
            <a:ext cx="5474412" cy="5112568"/>
          </a:xfrm>
        </p:spPr>
        <p:txBody>
          <a:bodyPr>
            <a:noAutofit/>
          </a:bodyPr>
          <a:lstStyle/>
          <a:p>
            <a:pPr marL="0" indent="0">
              <a:buNone/>
            </a:pPr>
            <a:r>
              <a:rPr lang="it-IT" sz="1600" dirty="0" smtClean="0"/>
              <a:t>Luce travi		18 m</a:t>
            </a:r>
          </a:p>
          <a:p>
            <a:pPr marL="0" indent="0">
              <a:buNone/>
            </a:pPr>
            <a:r>
              <a:rPr lang="it-IT" sz="1600" dirty="0" smtClean="0"/>
              <a:t>Interasse pilastri	7.5 m</a:t>
            </a:r>
          </a:p>
          <a:p>
            <a:pPr marL="0" indent="0">
              <a:buNone/>
            </a:pPr>
            <a:r>
              <a:rPr lang="it-IT" sz="1600" dirty="0" smtClean="0"/>
              <a:t>Altezza pilastri	7 m</a:t>
            </a:r>
          </a:p>
          <a:p>
            <a:pPr marL="0" indent="0">
              <a:buNone/>
            </a:pPr>
            <a:r>
              <a:rPr lang="it-IT" sz="1600" dirty="0" smtClean="0"/>
              <a:t>Sezione pilastri	45 cm x 45 cm</a:t>
            </a:r>
          </a:p>
          <a:p>
            <a:pPr marL="0" indent="0">
              <a:buNone/>
            </a:pPr>
            <a:endParaRPr lang="it-IT" sz="1600" dirty="0" smtClean="0"/>
          </a:p>
          <a:p>
            <a:pPr marL="0" indent="0">
              <a:buNone/>
            </a:pPr>
            <a:endParaRPr lang="it-IT" sz="1600" dirty="0"/>
          </a:p>
          <a:p>
            <a:pPr marL="0" indent="0">
              <a:buNone/>
            </a:pPr>
            <a:endParaRPr lang="it-IT" sz="1600" dirty="0" smtClean="0"/>
          </a:p>
          <a:p>
            <a:pPr marL="0" indent="0">
              <a:buNone/>
            </a:pPr>
            <a:endParaRPr lang="it-IT" sz="1600" dirty="0" smtClean="0"/>
          </a:p>
          <a:p>
            <a:pPr marL="0" indent="0">
              <a:buNone/>
            </a:pPr>
            <a:endParaRPr lang="it-IT" sz="1600" dirty="0" smtClean="0"/>
          </a:p>
          <a:p>
            <a:pPr marL="0" indent="0">
              <a:buNone/>
            </a:pPr>
            <a:endParaRPr lang="it-IT" sz="1600" dirty="0" smtClean="0"/>
          </a:p>
          <a:p>
            <a:pPr marL="0" indent="0">
              <a:buNone/>
            </a:pPr>
            <a:endParaRPr lang="it-IT" sz="1600" dirty="0"/>
          </a:p>
          <a:p>
            <a:pPr marL="0" indent="0">
              <a:buNone/>
            </a:pPr>
            <a:r>
              <a:rPr lang="it-IT" sz="1600" dirty="0" smtClean="0"/>
              <a:t>Peso copertura (tegoli, travi, manto)	4.0 </a:t>
            </a:r>
            <a:r>
              <a:rPr lang="it-IT" sz="1600" dirty="0" err="1" smtClean="0"/>
              <a:t>kN</a:t>
            </a:r>
            <a:r>
              <a:rPr lang="it-IT" sz="1600" dirty="0" smtClean="0"/>
              <a:t>/m</a:t>
            </a:r>
            <a:r>
              <a:rPr lang="it-IT" sz="1600" baseline="30000" dirty="0" smtClean="0"/>
              <a:t>2</a:t>
            </a:r>
          </a:p>
          <a:p>
            <a:pPr marL="0" indent="0">
              <a:buNone/>
            </a:pPr>
            <a:r>
              <a:rPr lang="it-IT" sz="1600" dirty="0" smtClean="0"/>
              <a:t>Peso proprio tamponatura		2.4 </a:t>
            </a:r>
            <a:r>
              <a:rPr lang="it-IT" sz="1600" dirty="0" err="1" smtClean="0"/>
              <a:t>kN</a:t>
            </a:r>
            <a:r>
              <a:rPr lang="it-IT" sz="1600" dirty="0" smtClean="0"/>
              <a:t>/m</a:t>
            </a:r>
            <a:r>
              <a:rPr lang="it-IT" sz="1600" baseline="30000" dirty="0" smtClean="0"/>
              <a:t>2</a:t>
            </a:r>
          </a:p>
          <a:p>
            <a:pPr marL="0" indent="0">
              <a:buNone/>
            </a:pPr>
            <a:r>
              <a:rPr lang="it-IT" sz="1600" dirty="0" smtClean="0"/>
              <a:t>Modulo elastico c.a.			32 </a:t>
            </a:r>
            <a:r>
              <a:rPr lang="it-IT" sz="1600" dirty="0" err="1" smtClean="0"/>
              <a:t>GPa</a:t>
            </a:r>
            <a:endParaRPr lang="it-IT" sz="1600" dirty="0" smtClean="0"/>
          </a:p>
          <a:p>
            <a:pPr marL="0" indent="0">
              <a:buNone/>
            </a:pPr>
            <a:r>
              <a:rPr lang="it-IT" sz="1600" dirty="0" smtClean="0"/>
              <a:t>Località				Firenze</a:t>
            </a:r>
          </a:p>
          <a:p>
            <a:pPr marL="0" indent="0">
              <a:buNone/>
            </a:pPr>
            <a:r>
              <a:rPr lang="it-IT" sz="1600" dirty="0" smtClean="0"/>
              <a:t>Classe rugosità			Zona industriale</a:t>
            </a:r>
          </a:p>
          <a:p>
            <a:pPr marL="0" indent="0">
              <a:buNone/>
            </a:pPr>
            <a:r>
              <a:rPr lang="it-IT" sz="1600" dirty="0" smtClean="0"/>
              <a:t>Terreno 				C (V</a:t>
            </a:r>
            <a:r>
              <a:rPr lang="it-IT" sz="1600" baseline="-25000" dirty="0" smtClean="0"/>
              <a:t>s</a:t>
            </a:r>
            <a:r>
              <a:rPr lang="it-IT" sz="1600" dirty="0" smtClean="0"/>
              <a:t> = 240 m/s)</a:t>
            </a:r>
          </a:p>
          <a:p>
            <a:pPr marL="0" indent="0">
              <a:buNone/>
            </a:pPr>
            <a:endParaRPr lang="it-IT" sz="1600" dirty="0"/>
          </a:p>
        </p:txBody>
      </p:sp>
    </p:spTree>
    <p:extLst>
      <p:ext uri="{BB962C8B-B14F-4D97-AF65-F5344CB8AC3E}">
        <p14:creationId xmlns:p14="http://schemas.microsoft.com/office/powerpoint/2010/main" val="3485258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Azione del vento</a:t>
            </a:r>
            <a:endParaRPr lang="it-IT"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348" y="3284984"/>
            <a:ext cx="8039100"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2"/>
          <p:cNvSpPr txBox="1">
            <a:spLocks/>
          </p:cNvSpPr>
          <p:nvPr/>
        </p:nvSpPr>
        <p:spPr>
          <a:xfrm>
            <a:off x="432473" y="1196752"/>
            <a:ext cx="8229600" cy="54726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it-IT" sz="1800" dirty="0" smtClean="0"/>
              <a:t>Zona 				3</a:t>
            </a:r>
          </a:p>
          <a:p>
            <a:r>
              <a:rPr lang="it-IT" sz="1800" dirty="0" smtClean="0"/>
              <a:t>Classe di rugosità 		B</a:t>
            </a:r>
          </a:p>
          <a:p>
            <a:r>
              <a:rPr lang="it-IT" sz="1800" dirty="0" smtClean="0"/>
              <a:t>Categoria di esposizione 		IV	</a:t>
            </a:r>
            <a:r>
              <a:rPr lang="it-IT" sz="1800" dirty="0" err="1" smtClean="0"/>
              <a:t>z</a:t>
            </a:r>
            <a:r>
              <a:rPr lang="it-IT" sz="1800" baseline="-25000" dirty="0" err="1" smtClean="0"/>
              <a:t>min</a:t>
            </a:r>
            <a:r>
              <a:rPr lang="it-IT" sz="1800" dirty="0" smtClean="0"/>
              <a:t> = 8 m</a:t>
            </a:r>
          </a:p>
          <a:p>
            <a:r>
              <a:rPr lang="it-IT" sz="1800" dirty="0" smtClean="0"/>
              <a:t>Velocità di riferimento		</a:t>
            </a:r>
            <a:r>
              <a:rPr lang="it-IT" sz="1800" dirty="0" err="1" smtClean="0"/>
              <a:t>v</a:t>
            </a:r>
            <a:r>
              <a:rPr lang="it-IT" sz="1800" baseline="-25000" dirty="0" err="1" smtClean="0"/>
              <a:t>b</a:t>
            </a:r>
            <a:r>
              <a:rPr lang="it-IT" sz="1800" dirty="0" smtClean="0"/>
              <a:t> = v</a:t>
            </a:r>
            <a:r>
              <a:rPr lang="it-IT" sz="1800" baseline="-25000" dirty="0" smtClean="0"/>
              <a:t>b,0</a:t>
            </a:r>
            <a:r>
              <a:rPr lang="it-IT" sz="1800" dirty="0" smtClean="0"/>
              <a:t> = 27 m/s</a:t>
            </a:r>
          </a:p>
          <a:p>
            <a:r>
              <a:rPr lang="it-IT" sz="1800" dirty="0" smtClean="0"/>
              <a:t>Pressione cinetica		</a:t>
            </a:r>
            <a:r>
              <a:rPr lang="it-IT" sz="1800" dirty="0" err="1" smtClean="0"/>
              <a:t>q</a:t>
            </a:r>
            <a:r>
              <a:rPr lang="it-IT" sz="1800" baseline="-25000" dirty="0" err="1" smtClean="0"/>
              <a:t>b</a:t>
            </a:r>
            <a:r>
              <a:rPr lang="it-IT" sz="1800" dirty="0" smtClean="0"/>
              <a:t> = 456 </a:t>
            </a:r>
            <a:r>
              <a:rPr lang="it-IT" sz="1800" dirty="0" err="1" smtClean="0"/>
              <a:t>Pa</a:t>
            </a:r>
            <a:endParaRPr lang="it-IT" sz="1800" dirty="0" smtClean="0"/>
          </a:p>
          <a:p>
            <a:r>
              <a:rPr lang="it-IT" sz="1800" dirty="0" smtClean="0"/>
              <a:t>Coefficiente di esposizione 	c</a:t>
            </a:r>
            <a:r>
              <a:rPr lang="it-IT" sz="1800" baseline="-25000" dirty="0" smtClean="0"/>
              <a:t>e</a:t>
            </a:r>
            <a:r>
              <a:rPr lang="it-IT" sz="1800" dirty="0" smtClean="0"/>
              <a:t>(</a:t>
            </a:r>
            <a:r>
              <a:rPr lang="it-IT" sz="1800" dirty="0" err="1" smtClean="0"/>
              <a:t>z</a:t>
            </a:r>
            <a:r>
              <a:rPr lang="it-IT" sz="1800" baseline="-25000" dirty="0" err="1" smtClean="0"/>
              <a:t>min</a:t>
            </a:r>
            <a:r>
              <a:rPr lang="it-IT" sz="1800" dirty="0" smtClean="0"/>
              <a:t>) = 1.63</a:t>
            </a:r>
          </a:p>
          <a:p>
            <a:endParaRPr lang="it-IT" sz="1800" dirty="0"/>
          </a:p>
          <a:p>
            <a:endParaRPr lang="it-IT" sz="1800" dirty="0" smtClean="0"/>
          </a:p>
          <a:p>
            <a:endParaRPr lang="it-IT" sz="1800" dirty="0"/>
          </a:p>
          <a:p>
            <a:endParaRPr lang="it-IT" sz="1800" dirty="0" smtClean="0"/>
          </a:p>
          <a:p>
            <a:endParaRPr lang="it-IT" sz="1800" dirty="0"/>
          </a:p>
          <a:p>
            <a:endParaRPr lang="it-IT" sz="1800" dirty="0" smtClean="0"/>
          </a:p>
          <a:p>
            <a:endParaRPr lang="it-IT" sz="1800" dirty="0"/>
          </a:p>
          <a:p>
            <a:endParaRPr lang="it-IT" sz="1800" dirty="0" smtClean="0"/>
          </a:p>
          <a:p>
            <a:endParaRPr lang="it-IT" sz="1800" dirty="0" smtClean="0"/>
          </a:p>
          <a:p>
            <a:r>
              <a:rPr lang="it-IT" sz="1800" b="1" dirty="0" smtClean="0"/>
              <a:t>Momento massimo alla base	</a:t>
            </a:r>
            <a:r>
              <a:rPr lang="it-IT" sz="1800" b="1" i="1" dirty="0" err="1" smtClean="0">
                <a:solidFill>
                  <a:srgbClr val="FF0000"/>
                </a:solidFill>
              </a:rPr>
              <a:t>M</a:t>
            </a:r>
            <a:r>
              <a:rPr lang="it-IT" sz="1800" b="1" baseline="-25000" dirty="0" err="1" smtClean="0">
                <a:solidFill>
                  <a:srgbClr val="FF0000"/>
                </a:solidFill>
              </a:rPr>
              <a:t>vento</a:t>
            </a:r>
            <a:r>
              <a:rPr lang="it-IT" sz="1800" b="1" baseline="-25000" dirty="0" smtClean="0">
                <a:solidFill>
                  <a:srgbClr val="FF0000"/>
                </a:solidFill>
              </a:rPr>
              <a:t> </a:t>
            </a:r>
            <a:r>
              <a:rPr lang="it-IT" sz="1800" b="1" dirty="0" smtClean="0">
                <a:solidFill>
                  <a:srgbClr val="FF0000"/>
                </a:solidFill>
              </a:rPr>
              <a:t>= 82.2 </a:t>
            </a:r>
            <a:r>
              <a:rPr lang="it-IT" sz="1800" b="1" dirty="0" err="1" smtClean="0">
                <a:solidFill>
                  <a:srgbClr val="FF0000"/>
                </a:solidFill>
              </a:rPr>
              <a:t>kN</a:t>
            </a:r>
            <a:r>
              <a:rPr lang="it-IT" sz="1800" b="1" dirty="0" smtClean="0">
                <a:solidFill>
                  <a:srgbClr val="FF0000"/>
                </a:solidFill>
              </a:rPr>
              <a:t> m</a:t>
            </a:r>
          </a:p>
          <a:p>
            <a:pPr marL="0" indent="0">
              <a:buNone/>
            </a:pPr>
            <a:endParaRPr lang="it-IT" sz="1800" b="1" dirty="0"/>
          </a:p>
        </p:txBody>
      </p:sp>
    </p:spTree>
    <p:extLst>
      <p:ext uri="{BB962C8B-B14F-4D97-AF65-F5344CB8AC3E}">
        <p14:creationId xmlns:p14="http://schemas.microsoft.com/office/powerpoint/2010/main" val="2091769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Tipici edifici industriali in Toscana</a:t>
            </a:r>
            <a:endParaRPr lang="en-US" dirty="0"/>
          </a:p>
        </p:txBody>
      </p:sp>
      <p:sp>
        <p:nvSpPr>
          <p:cNvPr id="4" name="TextBox 3"/>
          <p:cNvSpPr txBox="1"/>
          <p:nvPr/>
        </p:nvSpPr>
        <p:spPr>
          <a:xfrm>
            <a:off x="262193" y="3563724"/>
            <a:ext cx="8529566" cy="369332"/>
          </a:xfrm>
          <a:prstGeom prst="rect">
            <a:avLst/>
          </a:prstGeom>
          <a:noFill/>
        </p:spPr>
        <p:txBody>
          <a:bodyPr wrap="square" rtlCol="0">
            <a:spAutoFit/>
          </a:bodyPr>
          <a:lstStyle/>
          <a:p>
            <a:pPr algn="ctr"/>
            <a:r>
              <a:rPr lang="it-IT" b="1" dirty="0" smtClean="0"/>
              <a:t>Voltine in laterizio armato con catene per eliminare le </a:t>
            </a:r>
            <a:r>
              <a:rPr lang="it-IT" b="1" dirty="0" smtClean="0"/>
              <a:t>spinte</a:t>
            </a:r>
            <a:endParaRPr lang="it-IT" b="1" dirty="0" smtClean="0"/>
          </a:p>
        </p:txBody>
      </p:sp>
      <p:sp>
        <p:nvSpPr>
          <p:cNvPr id="6" name="TextBox 5"/>
          <p:cNvSpPr txBox="1"/>
          <p:nvPr/>
        </p:nvSpPr>
        <p:spPr>
          <a:xfrm>
            <a:off x="0" y="6456416"/>
            <a:ext cx="9144000" cy="369332"/>
          </a:xfrm>
          <a:prstGeom prst="rect">
            <a:avLst/>
          </a:prstGeom>
          <a:noFill/>
        </p:spPr>
        <p:txBody>
          <a:bodyPr wrap="square" rtlCol="0">
            <a:spAutoFit/>
          </a:bodyPr>
          <a:lstStyle/>
          <a:p>
            <a:pPr algn="ctr"/>
            <a:r>
              <a:rPr lang="it-IT" b="1" dirty="0" smtClean="0"/>
              <a:t>Travi in </a:t>
            </a:r>
            <a:r>
              <a:rPr lang="it-IT" b="1" dirty="0" err="1" smtClean="0"/>
              <a:t>c.a.p.</a:t>
            </a:r>
            <a:r>
              <a:rPr lang="it-IT" b="1" dirty="0" smtClean="0"/>
              <a:t> semplicemente appoggiate (anche su strutture gettate in opera)</a:t>
            </a:r>
            <a:endParaRPr lang="en-US" b="1" dirty="0"/>
          </a:p>
        </p:txBody>
      </p:sp>
      <p:pic>
        <p:nvPicPr>
          <p:cNvPr id="1027" name="Picture 3" descr="E:\16895321-1-capannone-in-affitto-a-montemurl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19127"/>
            <a:ext cx="3124820" cy="23533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E:\9428235-1-capannone-in-vendita-a-pra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4542" y="1219127"/>
            <a:ext cx="3137838" cy="23533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3" descr="E:\Yplus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147" y="4175832"/>
            <a:ext cx="3419678" cy="22775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4" descr="E:\ele_44759_86_1234191870477_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7588" y="4143915"/>
            <a:ext cx="3399110" cy="22608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132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Azione sismica</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596692" y="1323566"/>
                <a:ext cx="7776864" cy="3567067"/>
              </a:xfrm>
              <a:prstGeom prst="rect">
                <a:avLst/>
              </a:prstGeom>
            </p:spPr>
            <p:txBody>
              <a:bodyPr wrap="square">
                <a:spAutoFit/>
              </a:bodyPr>
              <a:lstStyle/>
              <a:p>
                <a:pPr marL="285750" indent="-285750">
                  <a:buFont typeface="Arial" pitchFamily="34" charset="0"/>
                  <a:buChar char="•"/>
                </a:pPr>
                <a:endParaRPr lang="it-IT" dirty="0" smtClean="0"/>
              </a:p>
              <a:p>
                <a:pPr marL="285750" indent="-285750">
                  <a:buFont typeface="Arial" pitchFamily="34" charset="0"/>
                  <a:buChar char="•"/>
                </a:pPr>
                <a:r>
                  <a:rPr lang="it-IT" dirty="0"/>
                  <a:t>Massa in copertura			</a:t>
                </a:r>
                <a:r>
                  <a:rPr lang="it-IT" dirty="0" smtClean="0"/>
                  <a:t>m</a:t>
                </a:r>
                <a:r>
                  <a:rPr lang="it-IT" baseline="-25000" dirty="0" smtClean="0"/>
                  <a:t>c</a:t>
                </a:r>
                <a:r>
                  <a:rPr lang="it-IT" dirty="0" smtClean="0"/>
                  <a:t> </a:t>
                </a:r>
                <a:r>
                  <a:rPr lang="it-IT" dirty="0"/>
                  <a:t>= 54,000 kg</a:t>
                </a:r>
              </a:p>
              <a:p>
                <a:pPr marL="285750" indent="-285750">
                  <a:buFont typeface="Arial" pitchFamily="34" charset="0"/>
                  <a:buChar char="•"/>
                </a:pPr>
                <a:r>
                  <a:rPr lang="it-IT" dirty="0"/>
                  <a:t>Massa partecipante in testa ai pilastri	</a:t>
                </a:r>
                <a:r>
                  <a:rPr lang="it-IT" dirty="0" smtClean="0"/>
                  <a:t>m</a:t>
                </a:r>
                <a:r>
                  <a:rPr lang="it-IT" baseline="-25000" dirty="0" smtClean="0"/>
                  <a:t>p</a:t>
                </a:r>
                <a:r>
                  <a:rPr lang="it-IT" dirty="0" smtClean="0"/>
                  <a:t> </a:t>
                </a:r>
                <a:r>
                  <a:rPr lang="it-IT" dirty="0"/>
                  <a:t>= 8,050 </a:t>
                </a:r>
                <a:r>
                  <a:rPr lang="it-IT" dirty="0" smtClean="0"/>
                  <a:t>kg</a:t>
                </a:r>
              </a:p>
              <a:p>
                <a:pPr marL="285750" indent="-285750">
                  <a:buFont typeface="Arial" pitchFamily="34" charset="0"/>
                  <a:buChar char="•"/>
                </a:pPr>
                <a:r>
                  <a:rPr lang="it-IT" dirty="0" smtClean="0"/>
                  <a:t>Massa totale				m = m</a:t>
                </a:r>
                <a:r>
                  <a:rPr lang="it-IT" baseline="-25000" dirty="0" smtClean="0"/>
                  <a:t>c</a:t>
                </a:r>
                <a:r>
                  <a:rPr lang="it-IT" dirty="0"/>
                  <a:t> </a:t>
                </a:r>
                <a:r>
                  <a:rPr lang="it-IT" dirty="0" smtClean="0"/>
                  <a:t>+ 2 m</a:t>
                </a:r>
                <a:r>
                  <a:rPr lang="it-IT" baseline="-25000" dirty="0" smtClean="0"/>
                  <a:t>p</a:t>
                </a:r>
                <a:r>
                  <a:rPr lang="it-IT" dirty="0" smtClean="0"/>
                  <a:t> = 71000 kg</a:t>
                </a:r>
                <a:endParaRPr lang="it-IT" dirty="0"/>
              </a:p>
              <a:p>
                <a:pPr marL="285750" indent="-285750">
                  <a:buFont typeface="Arial" pitchFamily="34" charset="0"/>
                  <a:buChar char="•"/>
                </a:pPr>
                <a:r>
                  <a:rPr lang="it-IT" dirty="0"/>
                  <a:t>Rigidezza pilastro			</a:t>
                </a:r>
                <a:r>
                  <a:rPr lang="it-IT" dirty="0" err="1" smtClean="0"/>
                  <a:t>k</a:t>
                </a:r>
                <a:r>
                  <a:rPr lang="it-IT" baseline="-25000" dirty="0" err="1" smtClean="0"/>
                  <a:t>p</a:t>
                </a:r>
                <a:r>
                  <a:rPr lang="it-IT" dirty="0" smtClean="0"/>
                  <a:t> = 3EI/h</a:t>
                </a:r>
                <a:r>
                  <a:rPr lang="it-IT" baseline="30000" dirty="0" smtClean="0"/>
                  <a:t>3</a:t>
                </a:r>
                <a:r>
                  <a:rPr lang="it-IT" dirty="0" smtClean="0"/>
                  <a:t> = 956 </a:t>
                </a:r>
                <a:r>
                  <a:rPr lang="it-IT" dirty="0" err="1" smtClean="0"/>
                  <a:t>kN</a:t>
                </a:r>
                <a:r>
                  <a:rPr lang="it-IT" dirty="0" smtClean="0"/>
                  <a:t>/m</a:t>
                </a:r>
              </a:p>
              <a:p>
                <a:pPr marL="285750" indent="-285750">
                  <a:buFont typeface="Arial" pitchFamily="34" charset="0"/>
                  <a:buChar char="•"/>
                </a:pPr>
                <a:r>
                  <a:rPr lang="it-IT" dirty="0" smtClean="0"/>
                  <a:t>Rigidezza totale				k = 2 </a:t>
                </a:r>
                <a:r>
                  <a:rPr lang="it-IT" dirty="0" err="1" smtClean="0"/>
                  <a:t>k</a:t>
                </a:r>
                <a:r>
                  <a:rPr lang="it-IT" baseline="-25000" dirty="0" err="1" smtClean="0"/>
                  <a:t>p</a:t>
                </a:r>
                <a:r>
                  <a:rPr lang="it-IT" dirty="0" smtClean="0"/>
                  <a:t> </a:t>
                </a:r>
                <a:r>
                  <a:rPr lang="it-IT" dirty="0"/>
                  <a:t>= </a:t>
                </a:r>
                <a:r>
                  <a:rPr lang="it-IT" dirty="0" smtClean="0"/>
                  <a:t>1912 </a:t>
                </a:r>
                <a:r>
                  <a:rPr lang="it-IT" dirty="0" err="1" smtClean="0"/>
                  <a:t>kN</a:t>
                </a:r>
                <a:r>
                  <a:rPr lang="it-IT" dirty="0" smtClean="0"/>
                  <a:t>/m</a:t>
                </a:r>
              </a:p>
              <a:p>
                <a:pPr marL="285750" indent="-285750">
                  <a:buFont typeface="Arial" pitchFamily="34" charset="0"/>
                  <a:buChar char="•"/>
                </a:pPr>
                <a:r>
                  <a:rPr lang="it-IT" dirty="0" smtClean="0"/>
                  <a:t>Periodo</a:t>
                </a:r>
                <a:r>
                  <a:rPr lang="it-IT" dirty="0"/>
                  <a:t>				T</a:t>
                </a:r>
                <a:r>
                  <a:rPr lang="it-IT" baseline="-25000" dirty="0"/>
                  <a:t>1</a:t>
                </a:r>
                <a:r>
                  <a:rPr lang="it-IT" dirty="0"/>
                  <a:t> = </a:t>
                </a:r>
                <a14:m>
                  <m:oMath xmlns:m="http://schemas.openxmlformats.org/officeDocument/2006/math">
                    <m:r>
                      <a:rPr lang="it-IT">
                        <a:latin typeface="Cambria Math"/>
                      </a:rPr>
                      <m:t>2</m:t>
                    </m:r>
                    <m:r>
                      <m:rPr>
                        <m:sty m:val="p"/>
                      </m:rPr>
                      <a:rPr lang="el-GR" i="1">
                        <a:latin typeface="Cambria Math"/>
                        <a:ea typeface="Cambria Math"/>
                      </a:rPr>
                      <m:t>π</m:t>
                    </m:r>
                    <m:rad>
                      <m:radPr>
                        <m:degHide m:val="on"/>
                        <m:ctrlPr>
                          <a:rPr lang="it-IT" i="1">
                            <a:latin typeface="Cambria Math"/>
                          </a:rPr>
                        </m:ctrlPr>
                      </m:radPr>
                      <m:deg/>
                      <m:e>
                        <m:f>
                          <m:fPr>
                            <m:type m:val="lin"/>
                            <m:ctrlPr>
                              <a:rPr lang="it-IT" i="1">
                                <a:latin typeface="Cambria Math"/>
                              </a:rPr>
                            </m:ctrlPr>
                          </m:fPr>
                          <m:num>
                            <m:r>
                              <a:rPr lang="it-IT" b="0" i="1" smtClean="0">
                                <a:latin typeface="Cambria Math"/>
                              </a:rPr>
                              <m:t>𝑚</m:t>
                            </m:r>
                          </m:num>
                          <m:den>
                            <m:r>
                              <a:rPr lang="it-IT" b="0" i="1" smtClean="0">
                                <a:latin typeface="Cambria Math"/>
                              </a:rPr>
                              <m:t>𝑘</m:t>
                            </m:r>
                          </m:den>
                        </m:f>
                      </m:e>
                    </m:rad>
                  </m:oMath>
                </a14:m>
                <a:r>
                  <a:rPr lang="it-IT" dirty="0"/>
                  <a:t> = 1.20 </a:t>
                </a:r>
                <a:r>
                  <a:rPr lang="it-IT" dirty="0" smtClean="0"/>
                  <a:t>s</a:t>
                </a:r>
              </a:p>
              <a:p>
                <a:pPr marL="285750" indent="-285750">
                  <a:buFont typeface="Arial" pitchFamily="34" charset="0"/>
                  <a:buChar char="•"/>
                </a:pPr>
                <a:r>
                  <a:rPr lang="it-IT" dirty="0" smtClean="0"/>
                  <a:t>Risposta elastica in accelerazione		a = S</a:t>
                </a:r>
                <a:r>
                  <a:rPr lang="it-IT" baseline="-25000" dirty="0" smtClean="0"/>
                  <a:t>e</a:t>
                </a:r>
                <a:r>
                  <a:rPr lang="it-IT" dirty="0" smtClean="0"/>
                  <a:t>(T) = 1.81 m/s</a:t>
                </a:r>
                <a:r>
                  <a:rPr lang="it-IT" baseline="30000" dirty="0" smtClean="0"/>
                  <a:t>2</a:t>
                </a:r>
              </a:p>
              <a:p>
                <a:pPr marL="285750" indent="-285750">
                  <a:buFont typeface="Arial" pitchFamily="34" charset="0"/>
                  <a:buChar char="•"/>
                </a:pPr>
                <a:endParaRPr lang="it-IT" baseline="30000" dirty="0"/>
              </a:p>
              <a:p>
                <a:pPr marL="285750" indent="-285750">
                  <a:buFont typeface="Arial" pitchFamily="34" charset="0"/>
                  <a:buChar char="•"/>
                </a:pPr>
                <a:endParaRPr lang="it-IT" baseline="30000" dirty="0" smtClean="0"/>
              </a:p>
              <a:p>
                <a:pPr marL="285750" indent="-285750">
                  <a:buFont typeface="Arial" pitchFamily="34" charset="0"/>
                  <a:buChar char="•"/>
                </a:pPr>
                <a:r>
                  <a:rPr lang="it-IT" b="1" dirty="0" smtClean="0"/>
                  <a:t>Momento </a:t>
                </a:r>
                <a:r>
                  <a:rPr lang="it-IT" b="1" dirty="0"/>
                  <a:t>massimo alla </a:t>
                </a:r>
                <a:r>
                  <a:rPr lang="it-IT" b="1" dirty="0" smtClean="0"/>
                  <a:t>base (risposta elastica)</a:t>
                </a:r>
              </a:p>
              <a:p>
                <a:pPr marL="285750" indent="-285750">
                  <a:buFont typeface="Arial" pitchFamily="34" charset="0"/>
                  <a:buChar char="•"/>
                </a:pPr>
                <a:endParaRPr lang="it-IT" b="1" i="1" dirty="0">
                  <a:solidFill>
                    <a:srgbClr val="FF0000"/>
                  </a:solidFill>
                </a:endParaRPr>
              </a:p>
              <a:p>
                <a:r>
                  <a:rPr lang="it-IT" b="1" i="1" dirty="0" smtClean="0">
                    <a:solidFill>
                      <a:srgbClr val="FF0000"/>
                    </a:solidFill>
                  </a:rPr>
                  <a:t>		</a:t>
                </a:r>
                <a:r>
                  <a:rPr lang="it-IT" b="1" i="1" dirty="0" err="1" smtClean="0">
                    <a:solidFill>
                      <a:srgbClr val="FF0000"/>
                    </a:solidFill>
                  </a:rPr>
                  <a:t>M</a:t>
                </a:r>
                <a:r>
                  <a:rPr lang="it-IT" b="1" baseline="-25000" dirty="0" err="1" smtClean="0">
                    <a:solidFill>
                      <a:srgbClr val="FF0000"/>
                    </a:solidFill>
                  </a:rPr>
                  <a:t>sisma,elastico</a:t>
                </a:r>
                <a:r>
                  <a:rPr lang="it-IT" b="1" baseline="-25000" dirty="0" smtClean="0">
                    <a:solidFill>
                      <a:srgbClr val="FF0000"/>
                    </a:solidFill>
                  </a:rPr>
                  <a:t> </a:t>
                </a:r>
                <a:r>
                  <a:rPr lang="it-IT" b="1" dirty="0" smtClean="0">
                    <a:solidFill>
                      <a:srgbClr val="FF0000"/>
                    </a:solidFill>
                  </a:rPr>
                  <a:t>= m a h / 2 = 444 </a:t>
                </a:r>
                <a:r>
                  <a:rPr lang="it-IT" b="1" dirty="0" err="1" smtClean="0">
                    <a:solidFill>
                      <a:srgbClr val="FF0000"/>
                    </a:solidFill>
                  </a:rPr>
                  <a:t>kN</a:t>
                </a:r>
                <a:r>
                  <a:rPr lang="it-IT" b="1" dirty="0" smtClean="0">
                    <a:solidFill>
                      <a:srgbClr val="FF0000"/>
                    </a:solidFill>
                  </a:rPr>
                  <a:t> m</a:t>
                </a:r>
              </a:p>
            </p:txBody>
          </p:sp>
        </mc:Choice>
        <mc:Fallback xmlns="">
          <p:sp>
            <p:nvSpPr>
              <p:cNvPr id="4" name="Rectangle 3"/>
              <p:cNvSpPr>
                <a:spLocks noRot="1" noChangeAspect="1" noMove="1" noResize="1" noEditPoints="1" noAdjustHandles="1" noChangeArrowheads="1" noChangeShapeType="1" noTextEdit="1"/>
              </p:cNvSpPr>
              <p:nvPr/>
            </p:nvSpPr>
            <p:spPr>
              <a:xfrm>
                <a:off x="596692" y="1323566"/>
                <a:ext cx="7776864" cy="3567067"/>
              </a:xfrm>
              <a:prstGeom prst="rect">
                <a:avLst/>
              </a:prstGeom>
              <a:blipFill rotWithShape="1">
                <a:blip r:embed="rId2"/>
                <a:stretch>
                  <a:fillRect l="-549" b="-1880"/>
                </a:stretch>
              </a:blipFill>
            </p:spPr>
            <p:txBody>
              <a:bodyPr/>
              <a:lstStyle/>
              <a:p>
                <a:r>
                  <a:rPr lang="en-US">
                    <a:noFill/>
                  </a:rPr>
                  <a:t> </a:t>
                </a:r>
              </a:p>
            </p:txBody>
          </p:sp>
        </mc:Fallback>
      </mc:AlternateContent>
      <p:sp>
        <p:nvSpPr>
          <p:cNvPr id="5" name="TextBox 4"/>
          <p:cNvSpPr txBox="1"/>
          <p:nvPr/>
        </p:nvSpPr>
        <p:spPr>
          <a:xfrm>
            <a:off x="596692" y="5025357"/>
            <a:ext cx="4209166" cy="369332"/>
          </a:xfrm>
          <a:prstGeom prst="rect">
            <a:avLst/>
          </a:prstGeom>
          <a:noFill/>
        </p:spPr>
        <p:txBody>
          <a:bodyPr wrap="none" rtlCol="0">
            <a:spAutoFit/>
          </a:bodyPr>
          <a:lstStyle/>
          <a:p>
            <a:r>
              <a:rPr lang="it-IT" dirty="0" smtClean="0"/>
              <a:t>Ammettendo un fattore di struttura q = 1.5</a:t>
            </a:r>
            <a:endParaRPr lang="en-US" dirty="0"/>
          </a:p>
        </p:txBody>
      </p:sp>
      <p:sp>
        <p:nvSpPr>
          <p:cNvPr id="6" name="Rectangle 5"/>
          <p:cNvSpPr/>
          <p:nvPr/>
        </p:nvSpPr>
        <p:spPr>
          <a:xfrm>
            <a:off x="323528" y="5373216"/>
            <a:ext cx="4608512" cy="369332"/>
          </a:xfrm>
          <a:prstGeom prst="rect">
            <a:avLst/>
          </a:prstGeom>
        </p:spPr>
        <p:txBody>
          <a:bodyPr wrap="square">
            <a:spAutoFit/>
          </a:bodyPr>
          <a:lstStyle/>
          <a:p>
            <a:pPr marL="0" lvl="4"/>
            <a:r>
              <a:rPr lang="it-IT" b="1" i="1" dirty="0" err="1" smtClean="0">
                <a:solidFill>
                  <a:srgbClr val="FF0000"/>
                </a:solidFill>
              </a:rPr>
              <a:t>M</a:t>
            </a:r>
            <a:r>
              <a:rPr lang="it-IT" b="1" baseline="-25000" dirty="0" err="1" smtClean="0">
                <a:solidFill>
                  <a:srgbClr val="FF0000"/>
                </a:solidFill>
              </a:rPr>
              <a:t>sisma,ridotto</a:t>
            </a:r>
            <a:r>
              <a:rPr lang="it-IT" b="1" baseline="-25000" dirty="0" smtClean="0">
                <a:solidFill>
                  <a:srgbClr val="FF0000"/>
                </a:solidFill>
              </a:rPr>
              <a:t> </a:t>
            </a:r>
            <a:r>
              <a:rPr lang="it-IT" b="1" dirty="0">
                <a:solidFill>
                  <a:srgbClr val="FF0000"/>
                </a:solidFill>
              </a:rPr>
              <a:t>= </a:t>
            </a:r>
            <a:r>
              <a:rPr lang="it-IT" b="1" i="1" dirty="0" err="1">
                <a:solidFill>
                  <a:srgbClr val="FF0000"/>
                </a:solidFill>
              </a:rPr>
              <a:t>M</a:t>
            </a:r>
            <a:r>
              <a:rPr lang="it-IT" b="1" baseline="-25000" dirty="0" err="1">
                <a:solidFill>
                  <a:srgbClr val="FF0000"/>
                </a:solidFill>
              </a:rPr>
              <a:t>sisma,elastico</a:t>
            </a:r>
            <a:r>
              <a:rPr lang="it-IT" b="1" baseline="-25000" dirty="0">
                <a:solidFill>
                  <a:srgbClr val="FF0000"/>
                </a:solidFill>
              </a:rPr>
              <a:t> </a:t>
            </a:r>
            <a:r>
              <a:rPr lang="it-IT" b="1" dirty="0" smtClean="0">
                <a:solidFill>
                  <a:srgbClr val="FF0000"/>
                </a:solidFill>
              </a:rPr>
              <a:t>/ q </a:t>
            </a:r>
            <a:r>
              <a:rPr lang="it-IT" b="1" dirty="0">
                <a:solidFill>
                  <a:srgbClr val="FF0000"/>
                </a:solidFill>
              </a:rPr>
              <a:t>= </a:t>
            </a:r>
            <a:r>
              <a:rPr lang="it-IT" b="1" dirty="0" smtClean="0">
                <a:solidFill>
                  <a:srgbClr val="FF0000"/>
                </a:solidFill>
              </a:rPr>
              <a:t>296 </a:t>
            </a:r>
            <a:r>
              <a:rPr lang="it-IT" b="1" dirty="0" err="1" smtClean="0">
                <a:solidFill>
                  <a:srgbClr val="FF0000"/>
                </a:solidFill>
              </a:rPr>
              <a:t>kN</a:t>
            </a:r>
            <a:r>
              <a:rPr lang="it-IT" b="1" dirty="0" smtClean="0">
                <a:solidFill>
                  <a:srgbClr val="FF0000"/>
                </a:solidFill>
              </a:rPr>
              <a:t> </a:t>
            </a:r>
            <a:r>
              <a:rPr lang="it-IT" b="1" dirty="0">
                <a:solidFill>
                  <a:srgbClr val="FF0000"/>
                </a:solidFill>
              </a:rPr>
              <a:t>m</a:t>
            </a:r>
          </a:p>
        </p:txBody>
      </p:sp>
      <p:sp>
        <p:nvSpPr>
          <p:cNvPr id="8" name="TextBox 7"/>
          <p:cNvSpPr txBox="1"/>
          <p:nvPr/>
        </p:nvSpPr>
        <p:spPr>
          <a:xfrm>
            <a:off x="4644008" y="5373216"/>
            <a:ext cx="4468018" cy="369332"/>
          </a:xfrm>
          <a:prstGeom prst="rect">
            <a:avLst/>
          </a:prstGeom>
          <a:noFill/>
        </p:spPr>
        <p:txBody>
          <a:bodyPr wrap="none" rtlCol="0">
            <a:spAutoFit/>
          </a:bodyPr>
          <a:lstStyle/>
          <a:p>
            <a:r>
              <a:rPr lang="it-IT" dirty="0" smtClean="0"/>
              <a:t>Il progetto a vento copre solo il 30% del sisma</a:t>
            </a:r>
            <a:endParaRPr lang="en-US" dirty="0"/>
          </a:p>
        </p:txBody>
      </p:sp>
      <p:sp>
        <p:nvSpPr>
          <p:cNvPr id="9" name="TextBox 8"/>
          <p:cNvSpPr txBox="1"/>
          <p:nvPr/>
        </p:nvSpPr>
        <p:spPr>
          <a:xfrm>
            <a:off x="596692" y="5867980"/>
            <a:ext cx="1239442" cy="369332"/>
          </a:xfrm>
          <a:prstGeom prst="rect">
            <a:avLst/>
          </a:prstGeom>
          <a:noFill/>
        </p:spPr>
        <p:txBody>
          <a:bodyPr wrap="none" rtlCol="0">
            <a:spAutoFit/>
          </a:bodyPr>
          <a:lstStyle/>
          <a:p>
            <a:r>
              <a:rPr lang="it-IT" dirty="0" smtClean="0"/>
              <a:t>Con q = 2.5</a:t>
            </a:r>
            <a:endParaRPr lang="en-US" dirty="0"/>
          </a:p>
        </p:txBody>
      </p:sp>
      <p:sp>
        <p:nvSpPr>
          <p:cNvPr id="10" name="Rectangle 9"/>
          <p:cNvSpPr/>
          <p:nvPr/>
        </p:nvSpPr>
        <p:spPr>
          <a:xfrm>
            <a:off x="323528" y="6237312"/>
            <a:ext cx="4608512" cy="369332"/>
          </a:xfrm>
          <a:prstGeom prst="rect">
            <a:avLst/>
          </a:prstGeom>
        </p:spPr>
        <p:txBody>
          <a:bodyPr wrap="square">
            <a:spAutoFit/>
          </a:bodyPr>
          <a:lstStyle/>
          <a:p>
            <a:pPr marL="0" lvl="4"/>
            <a:r>
              <a:rPr lang="it-IT" b="1" i="1" dirty="0" err="1" smtClean="0">
                <a:solidFill>
                  <a:srgbClr val="FF0000"/>
                </a:solidFill>
              </a:rPr>
              <a:t>M</a:t>
            </a:r>
            <a:r>
              <a:rPr lang="it-IT" b="1" baseline="-25000" dirty="0" err="1" smtClean="0">
                <a:solidFill>
                  <a:srgbClr val="FF0000"/>
                </a:solidFill>
              </a:rPr>
              <a:t>sisma,ridotto</a:t>
            </a:r>
            <a:r>
              <a:rPr lang="it-IT" b="1" baseline="-25000" dirty="0" smtClean="0">
                <a:solidFill>
                  <a:srgbClr val="FF0000"/>
                </a:solidFill>
              </a:rPr>
              <a:t> </a:t>
            </a:r>
            <a:r>
              <a:rPr lang="it-IT" b="1" dirty="0">
                <a:solidFill>
                  <a:srgbClr val="FF0000"/>
                </a:solidFill>
              </a:rPr>
              <a:t>= </a:t>
            </a:r>
            <a:r>
              <a:rPr lang="it-IT" b="1" i="1" dirty="0" err="1">
                <a:solidFill>
                  <a:srgbClr val="FF0000"/>
                </a:solidFill>
              </a:rPr>
              <a:t>M</a:t>
            </a:r>
            <a:r>
              <a:rPr lang="it-IT" b="1" baseline="-25000" dirty="0" err="1">
                <a:solidFill>
                  <a:srgbClr val="FF0000"/>
                </a:solidFill>
              </a:rPr>
              <a:t>sisma,elastico</a:t>
            </a:r>
            <a:r>
              <a:rPr lang="it-IT" b="1" baseline="-25000" dirty="0">
                <a:solidFill>
                  <a:srgbClr val="FF0000"/>
                </a:solidFill>
              </a:rPr>
              <a:t> </a:t>
            </a:r>
            <a:r>
              <a:rPr lang="it-IT" b="1" dirty="0" smtClean="0">
                <a:solidFill>
                  <a:srgbClr val="FF0000"/>
                </a:solidFill>
              </a:rPr>
              <a:t>/ q </a:t>
            </a:r>
            <a:r>
              <a:rPr lang="it-IT" b="1" dirty="0">
                <a:solidFill>
                  <a:srgbClr val="FF0000"/>
                </a:solidFill>
              </a:rPr>
              <a:t>= </a:t>
            </a:r>
            <a:r>
              <a:rPr lang="it-IT" b="1" dirty="0" smtClean="0">
                <a:solidFill>
                  <a:srgbClr val="FF0000"/>
                </a:solidFill>
              </a:rPr>
              <a:t>178 </a:t>
            </a:r>
            <a:r>
              <a:rPr lang="it-IT" b="1" dirty="0" err="1" smtClean="0">
                <a:solidFill>
                  <a:srgbClr val="FF0000"/>
                </a:solidFill>
              </a:rPr>
              <a:t>kN</a:t>
            </a:r>
            <a:r>
              <a:rPr lang="it-IT" b="1" dirty="0" smtClean="0">
                <a:solidFill>
                  <a:srgbClr val="FF0000"/>
                </a:solidFill>
              </a:rPr>
              <a:t> </a:t>
            </a:r>
            <a:r>
              <a:rPr lang="it-IT" b="1" dirty="0">
                <a:solidFill>
                  <a:srgbClr val="FF0000"/>
                </a:solidFill>
              </a:rPr>
              <a:t>m</a:t>
            </a:r>
          </a:p>
        </p:txBody>
      </p:sp>
      <p:sp>
        <p:nvSpPr>
          <p:cNvPr id="11" name="TextBox 10"/>
          <p:cNvSpPr txBox="1"/>
          <p:nvPr/>
        </p:nvSpPr>
        <p:spPr>
          <a:xfrm>
            <a:off x="4644008" y="6237312"/>
            <a:ext cx="1648208" cy="369332"/>
          </a:xfrm>
          <a:prstGeom prst="rect">
            <a:avLst/>
          </a:prstGeom>
          <a:noFill/>
        </p:spPr>
        <p:txBody>
          <a:bodyPr wrap="none" rtlCol="0">
            <a:spAutoFit/>
          </a:bodyPr>
          <a:lstStyle/>
          <a:p>
            <a:r>
              <a:rPr lang="it-IT" dirty="0" smtClean="0"/>
              <a:t>(45% del sisma)</a:t>
            </a:r>
            <a:endParaRPr lang="en-US" dirty="0"/>
          </a:p>
        </p:txBody>
      </p:sp>
    </p:spTree>
    <p:extLst>
      <p:ext uri="{BB962C8B-B14F-4D97-AF65-F5344CB8AC3E}">
        <p14:creationId xmlns:p14="http://schemas.microsoft.com/office/powerpoint/2010/main" val="1137725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00" y="116632"/>
            <a:ext cx="9029200" cy="1143000"/>
          </a:xfrm>
        </p:spPr>
        <p:txBody>
          <a:bodyPr>
            <a:normAutofit fontScale="90000"/>
          </a:bodyPr>
          <a:lstStyle/>
          <a:p>
            <a:r>
              <a:rPr lang="it-IT" dirty="0" smtClean="0"/>
              <a:t>Fattore di struttura NTC08 (edifici in c.a.)</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6" y="1268760"/>
            <a:ext cx="9163110" cy="1588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4" y="2996953"/>
            <a:ext cx="7194950" cy="1008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00" y="4249130"/>
            <a:ext cx="9086600" cy="75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06" r="2"/>
          <a:stretch/>
        </p:blipFill>
        <p:spPr bwMode="auto">
          <a:xfrm>
            <a:off x="6156176" y="5120024"/>
            <a:ext cx="2853326" cy="14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7504" y="5120024"/>
            <a:ext cx="5832648" cy="1477328"/>
          </a:xfrm>
          <a:prstGeom prst="rect">
            <a:avLst/>
          </a:prstGeom>
          <a:noFill/>
          <a:ln>
            <a:solidFill>
              <a:srgbClr val="FF0000"/>
            </a:solidFill>
          </a:ln>
        </p:spPr>
        <p:txBody>
          <a:bodyPr wrap="square" rtlCol="0">
            <a:spAutoFit/>
          </a:bodyPr>
          <a:lstStyle/>
          <a:p>
            <a:pPr algn="just"/>
            <a:r>
              <a:rPr lang="it-IT" baseline="30000" dirty="0">
                <a:latin typeface="Times New Roman" pitchFamily="18" charset="0"/>
                <a:cs typeface="Times New Roman" pitchFamily="18" charset="0"/>
              </a:rPr>
              <a:t>5</a:t>
            </a:r>
            <a:r>
              <a:rPr lang="it-IT" dirty="0">
                <a:latin typeface="Times New Roman" pitchFamily="18" charset="0"/>
                <a:cs typeface="Times New Roman" pitchFamily="18" charset="0"/>
              </a:rPr>
              <a:t> Non appartengono a questa categoria i telai ad un piano con i pilastri collegati in sommità lungo entrambe le </a:t>
            </a:r>
            <a:r>
              <a:rPr lang="it-IT" dirty="0" smtClean="0">
                <a:latin typeface="Times New Roman" pitchFamily="18" charset="0"/>
                <a:cs typeface="Times New Roman" pitchFamily="18" charset="0"/>
              </a:rPr>
              <a:t>direzioni principali </a:t>
            </a:r>
            <a:r>
              <a:rPr lang="it-IT" dirty="0">
                <a:latin typeface="Times New Roman" pitchFamily="18" charset="0"/>
                <a:cs typeface="Times New Roman" pitchFamily="18" charset="0"/>
              </a:rPr>
              <a:t>dell’edificio e per i quali la forza assiale non eccede il 30% della resistenza a compressione della </a:t>
            </a:r>
            <a:r>
              <a:rPr lang="it-IT" dirty="0" smtClean="0">
                <a:latin typeface="Times New Roman" pitchFamily="18" charset="0"/>
                <a:cs typeface="Times New Roman" pitchFamily="18" charset="0"/>
              </a:rPr>
              <a:t>sola </a:t>
            </a:r>
            <a:r>
              <a:rPr lang="en-US" dirty="0" err="1" smtClean="0">
                <a:latin typeface="Times New Roman" pitchFamily="18" charset="0"/>
                <a:cs typeface="Times New Roman" pitchFamily="18" charset="0"/>
              </a:rPr>
              <a:t>sezione</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di </a:t>
            </a:r>
            <a:r>
              <a:rPr lang="en-US" dirty="0" err="1">
                <a:latin typeface="Times New Roman" pitchFamily="18" charset="0"/>
                <a:cs typeface="Times New Roman" pitchFamily="18" charset="0"/>
              </a:rPr>
              <a:t>calcestruzzo</a:t>
            </a:r>
            <a:r>
              <a:rPr lang="en-US" dirty="0">
                <a:latin typeface="Times New Roman" pitchFamily="18" charset="0"/>
                <a:cs typeface="Times New Roman" pitchFamily="18" charset="0"/>
              </a:rPr>
              <a:t>.</a:t>
            </a:r>
          </a:p>
        </p:txBody>
      </p:sp>
    </p:spTree>
    <p:extLst>
      <p:ext uri="{BB962C8B-B14F-4D97-AF65-F5344CB8AC3E}">
        <p14:creationId xmlns:p14="http://schemas.microsoft.com/office/powerpoint/2010/main" val="25238595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40" y="116632"/>
            <a:ext cx="8988920" cy="1143000"/>
          </a:xfrm>
        </p:spPr>
        <p:txBody>
          <a:bodyPr>
            <a:normAutofit fontScale="90000"/>
          </a:bodyPr>
          <a:lstStyle/>
          <a:p>
            <a:r>
              <a:rPr lang="it-IT" dirty="0" smtClean="0"/>
              <a:t>Fattore di struttura (edifici prefabbricati)</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64" y="2132856"/>
            <a:ext cx="9036496" cy="1748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6508" y="4628108"/>
            <a:ext cx="4511599"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5534496" y="6156012"/>
            <a:ext cx="2747419" cy="369332"/>
          </a:xfrm>
          <a:prstGeom prst="rect">
            <a:avLst/>
          </a:prstGeom>
          <a:noFill/>
        </p:spPr>
        <p:txBody>
          <a:bodyPr wrap="none" rtlCol="0">
            <a:spAutoFit/>
          </a:bodyPr>
          <a:lstStyle/>
          <a:p>
            <a:r>
              <a:rPr lang="it-IT" dirty="0" smtClean="0"/>
              <a:t>Struttura a pilastri isostatici</a:t>
            </a:r>
            <a:endParaRPr lang="en-US" dirty="0"/>
          </a:p>
        </p:txBody>
      </p:sp>
    </p:spTree>
    <p:extLst>
      <p:ext uri="{BB962C8B-B14F-4D97-AF65-F5344CB8AC3E}">
        <p14:creationId xmlns:p14="http://schemas.microsoft.com/office/powerpoint/2010/main" val="24312666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smtClean="0"/>
              <a:t>Fattore di struttura (bozza nuove NTC)</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81163"/>
            <a:ext cx="9036496" cy="334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6372200" y="3717032"/>
            <a:ext cx="216024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372200" y="4725144"/>
            <a:ext cx="2160240" cy="432048"/>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87624" y="5589240"/>
            <a:ext cx="7566018" cy="646331"/>
          </a:xfrm>
          <a:prstGeom prst="rect">
            <a:avLst/>
          </a:prstGeom>
          <a:noFill/>
          <a:ln>
            <a:solidFill>
              <a:schemeClr val="tx1"/>
            </a:solidFill>
          </a:ln>
        </p:spPr>
        <p:txBody>
          <a:bodyPr wrap="square" rtlCol="0">
            <a:spAutoFit/>
          </a:bodyPr>
          <a:lstStyle/>
          <a:p>
            <a:r>
              <a:rPr lang="it-IT" dirty="0" smtClean="0"/>
              <a:t>Adesso sono:		Intelaiate			</a:t>
            </a:r>
            <a:r>
              <a:rPr lang="it-IT" b="1" dirty="0">
                <a:solidFill>
                  <a:srgbClr val="FF0000"/>
                </a:solidFill>
              </a:rPr>
              <a:t>5.0	3.3</a:t>
            </a:r>
          </a:p>
          <a:p>
            <a:r>
              <a:rPr lang="it-IT" dirty="0" smtClean="0"/>
              <a:t>			Pilastri isostatici		</a:t>
            </a:r>
            <a:r>
              <a:rPr lang="it-IT" b="1" dirty="0" smtClean="0">
                <a:solidFill>
                  <a:srgbClr val="0000FF"/>
                </a:solidFill>
              </a:rPr>
              <a:t>3.5	2.5</a:t>
            </a:r>
            <a:r>
              <a:rPr lang="it-IT" dirty="0" smtClean="0"/>
              <a:t>	</a:t>
            </a:r>
            <a:endParaRPr lang="en-US" dirty="0"/>
          </a:p>
        </p:txBody>
      </p:sp>
    </p:spTree>
    <p:extLst>
      <p:ext uri="{BB962C8B-B14F-4D97-AF65-F5344CB8AC3E}">
        <p14:creationId xmlns:p14="http://schemas.microsoft.com/office/powerpoint/2010/main" val="32947106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Spostamenti</a:t>
            </a:r>
            <a:endParaRPr lang="en-US" dirty="0"/>
          </a:p>
        </p:txBody>
      </p:sp>
      <p:sp>
        <p:nvSpPr>
          <p:cNvPr id="3" name="Content Placeholder 2"/>
          <p:cNvSpPr>
            <a:spLocks noGrp="1"/>
          </p:cNvSpPr>
          <p:nvPr>
            <p:ph idx="1"/>
          </p:nvPr>
        </p:nvSpPr>
        <p:spPr>
          <a:xfrm>
            <a:off x="467544" y="2132856"/>
            <a:ext cx="8229600" cy="4525963"/>
          </a:xfrm>
        </p:spPr>
        <p:txBody>
          <a:bodyPr>
            <a:noAutofit/>
          </a:bodyPr>
          <a:lstStyle/>
          <a:p>
            <a:r>
              <a:rPr lang="it-IT" sz="2000" b="1" dirty="0" smtClean="0">
                <a:solidFill>
                  <a:srgbClr val="FF0000"/>
                </a:solidFill>
              </a:rPr>
              <a:t>Scorrimento in caso di appoggio puro			107 mm</a:t>
            </a:r>
          </a:p>
          <a:p>
            <a:endParaRPr lang="it-IT" sz="2000" dirty="0" smtClean="0"/>
          </a:p>
          <a:p>
            <a:r>
              <a:rPr lang="it-IT" sz="2000" dirty="0" smtClean="0"/>
              <a:t>Scorrimento in caso di dispositivo «salva pilastri»</a:t>
            </a:r>
          </a:p>
          <a:p>
            <a:pPr marL="0" indent="0">
              <a:buNone/>
            </a:pPr>
            <a:r>
              <a:rPr lang="it-IT" sz="2000" dirty="0"/>
              <a:t>	</a:t>
            </a:r>
            <a:r>
              <a:rPr lang="it-IT" sz="2000" dirty="0" smtClean="0"/>
              <a:t>		(progettati per il vento)		24 mm  +</a:t>
            </a:r>
          </a:p>
          <a:p>
            <a:r>
              <a:rPr lang="it-IT" sz="2000" dirty="0" smtClean="0"/>
              <a:t>Spostamento relativo fra le basi dei pilastri		15 mm  =</a:t>
            </a:r>
          </a:p>
          <a:p>
            <a:r>
              <a:rPr lang="it-IT" sz="2000" b="1" dirty="0" smtClean="0">
                <a:solidFill>
                  <a:srgbClr val="0000FF"/>
                </a:solidFill>
              </a:rPr>
              <a:t>Corsa da garantire al dispositivo			39 mm</a:t>
            </a:r>
            <a:r>
              <a:rPr lang="it-IT" sz="2000" b="1" dirty="0" smtClean="0"/>
              <a:t>	</a:t>
            </a:r>
          </a:p>
          <a:p>
            <a:endParaRPr lang="it-IT" sz="2000" b="1" dirty="0"/>
          </a:p>
          <a:p>
            <a:endParaRPr lang="it-IT" sz="2000" b="1" dirty="0" smtClean="0"/>
          </a:p>
          <a:p>
            <a:pPr marL="0" indent="0">
              <a:buNone/>
            </a:pPr>
            <a:r>
              <a:rPr lang="it-IT" sz="2000" b="1" dirty="0" smtClean="0"/>
              <a:t>		</a:t>
            </a:r>
            <a:endParaRPr lang="en-US" sz="2000" dirty="0"/>
          </a:p>
        </p:txBody>
      </p:sp>
      <p:cxnSp>
        <p:nvCxnSpPr>
          <p:cNvPr id="5" name="Straight Connector 4"/>
          <p:cNvCxnSpPr/>
          <p:nvPr/>
        </p:nvCxnSpPr>
        <p:spPr>
          <a:xfrm flipH="1">
            <a:off x="6827300" y="4005064"/>
            <a:ext cx="9361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73421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movb2x.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399" y="332656"/>
            <a:ext cx="9146798" cy="6192688"/>
          </a:xfrm>
          <a:prstGeom prst="rect">
            <a:avLst/>
          </a:prstGeom>
        </p:spPr>
      </p:pic>
    </p:spTree>
    <p:extLst>
      <p:ext uri="{BB962C8B-B14F-4D97-AF65-F5344CB8AC3E}">
        <p14:creationId xmlns:p14="http://schemas.microsoft.com/office/powerpoint/2010/main" val="402813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Confronto fra tagli sollecitanti</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264" y="2473014"/>
            <a:ext cx="9073008" cy="4359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483768" y="1484783"/>
            <a:ext cx="4572000" cy="646331"/>
          </a:xfrm>
          <a:prstGeom prst="rect">
            <a:avLst/>
          </a:prstGeom>
        </p:spPr>
        <p:txBody>
          <a:bodyPr>
            <a:spAutoFit/>
          </a:bodyPr>
          <a:lstStyle/>
          <a:p>
            <a:r>
              <a:rPr lang="it-IT" b="1" dirty="0"/>
              <a:t>ANIMAZIONE: spostamenti amplificati 40x</a:t>
            </a:r>
            <a:r>
              <a:rPr lang="it-IT" dirty="0"/>
              <a:t>		</a:t>
            </a:r>
            <a:endParaRPr lang="en-US" dirty="0"/>
          </a:p>
        </p:txBody>
      </p:sp>
    </p:spTree>
    <p:extLst>
      <p:ext uri="{BB962C8B-B14F-4D97-AF65-F5344CB8AC3E}">
        <p14:creationId xmlns:p14="http://schemas.microsoft.com/office/powerpoint/2010/main" val="2497447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Strutture progettate in assenza di azioni orizzontali </a:t>
            </a:r>
            <a:r>
              <a:rPr lang="it-IT" dirty="0" smtClean="0"/>
              <a:t>sismiche</a:t>
            </a:r>
            <a:endParaRPr lang="en-US" dirty="0"/>
          </a:p>
        </p:txBody>
      </p:sp>
      <p:grpSp>
        <p:nvGrpSpPr>
          <p:cNvPr id="4" name="Group 3"/>
          <p:cNvGrpSpPr/>
          <p:nvPr/>
        </p:nvGrpSpPr>
        <p:grpSpPr>
          <a:xfrm>
            <a:off x="598274" y="1772816"/>
            <a:ext cx="2658213" cy="1556074"/>
            <a:chOff x="1043609" y="5085184"/>
            <a:chExt cx="2064735" cy="1208662"/>
          </a:xfrm>
        </p:grpSpPr>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8731"/>
            <a:stretch/>
          </p:blipFill>
          <p:spPr bwMode="auto">
            <a:xfrm>
              <a:off x="1043609" y="5085184"/>
              <a:ext cx="1644852" cy="120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9036"/>
            <a:stretch/>
          </p:blipFill>
          <p:spPr bwMode="auto">
            <a:xfrm>
              <a:off x="1475656" y="5085184"/>
              <a:ext cx="1632688" cy="120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TextBox 7"/>
          <p:cNvSpPr txBox="1"/>
          <p:nvPr/>
        </p:nvSpPr>
        <p:spPr>
          <a:xfrm>
            <a:off x="323528" y="6260762"/>
            <a:ext cx="8484502" cy="400110"/>
          </a:xfrm>
          <a:prstGeom prst="rect">
            <a:avLst/>
          </a:prstGeom>
          <a:noFill/>
        </p:spPr>
        <p:txBody>
          <a:bodyPr wrap="none" rtlCol="0">
            <a:spAutoFit/>
          </a:bodyPr>
          <a:lstStyle/>
          <a:p>
            <a:r>
              <a:rPr lang="it-IT" sz="2000" b="1" dirty="0" smtClean="0">
                <a:solidFill>
                  <a:srgbClr val="FF0000"/>
                </a:solidFill>
              </a:rPr>
              <a:t>Coperture prefabbricate semplicemente appoggiate sulle strutture perimetrali</a:t>
            </a:r>
            <a:endParaRPr lang="en-US" sz="2000" b="1" dirty="0">
              <a:solidFill>
                <a:srgbClr val="FF0000"/>
              </a:solidFill>
            </a:endParaRPr>
          </a:p>
        </p:txBody>
      </p:sp>
      <p:pic>
        <p:nvPicPr>
          <p:cNvPr id="9" name="Picture 4" descr="http://www.edilportale.com/Upload/h_28184_01.jpg"/>
          <p:cNvPicPr>
            <a:picLocks noChangeAspect="1" noChangeArrowheads="1"/>
          </p:cNvPicPr>
          <p:nvPr/>
        </p:nvPicPr>
        <p:blipFill rotWithShape="1">
          <a:blip r:embed="rId3">
            <a:extLst>
              <a:ext uri="{28A0092B-C50C-407E-A947-70E740481C1C}">
                <a14:useLocalDpi xmlns:a14="http://schemas.microsoft.com/office/drawing/2010/main" val="0"/>
              </a:ext>
            </a:extLst>
          </a:blip>
          <a:srcRect b="6561"/>
          <a:stretch/>
        </p:blipFill>
        <p:spPr bwMode="auto">
          <a:xfrm>
            <a:off x="4211960" y="1784400"/>
            <a:ext cx="4235679" cy="284957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53"/>
          <a:stretch/>
        </p:blipFill>
        <p:spPr bwMode="auto">
          <a:xfrm>
            <a:off x="1104731" y="3772427"/>
            <a:ext cx="4303512" cy="22323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45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Terremoto in Emilia</a:t>
            </a:r>
            <a:endParaRPr lang="en-US" dirty="0"/>
          </a:p>
        </p:txBody>
      </p:sp>
      <p:pic>
        <p:nvPicPr>
          <p:cNvPr id="4102" name="Picture 6" descr="capannoni crolla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465" y="1340768"/>
            <a:ext cx="3409642" cy="205661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4103"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53"/>
          <a:stretch/>
        </p:blipFill>
        <p:spPr bwMode="auto">
          <a:xfrm>
            <a:off x="4497329" y="1340771"/>
            <a:ext cx="3964728" cy="205660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5150" y="3722487"/>
            <a:ext cx="2448272" cy="287486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5664" y="3784433"/>
            <a:ext cx="3690752" cy="280539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1962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876"/>
            <a:ext cx="8229600" cy="987860"/>
          </a:xfrm>
        </p:spPr>
        <p:txBody>
          <a:bodyPr/>
          <a:lstStyle/>
          <a:p>
            <a:r>
              <a:rPr lang="it-IT" dirty="0" smtClean="0"/>
              <a:t>Schemi statici</a:t>
            </a:r>
            <a:endParaRPr lang="en-US" dirty="0"/>
          </a:p>
        </p:txBody>
      </p:sp>
      <p:grpSp>
        <p:nvGrpSpPr>
          <p:cNvPr id="6" name="Group 5"/>
          <p:cNvGrpSpPr/>
          <p:nvPr/>
        </p:nvGrpSpPr>
        <p:grpSpPr>
          <a:xfrm>
            <a:off x="755576" y="1196752"/>
            <a:ext cx="1679682" cy="983258"/>
            <a:chOff x="1043609" y="5085184"/>
            <a:chExt cx="2064735" cy="1208662"/>
          </a:xfrm>
        </p:grpSpPr>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8731"/>
            <a:stretch/>
          </p:blipFill>
          <p:spPr bwMode="auto">
            <a:xfrm>
              <a:off x="1043609" y="5085184"/>
              <a:ext cx="1644852" cy="120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9036"/>
            <a:stretch/>
          </p:blipFill>
          <p:spPr bwMode="auto">
            <a:xfrm>
              <a:off x="1475656" y="5085184"/>
              <a:ext cx="1632688" cy="120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756" y="2579776"/>
            <a:ext cx="3670228" cy="111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759764" y="4077072"/>
            <a:ext cx="1679682" cy="1278598"/>
            <a:chOff x="1043608" y="2420888"/>
            <a:chExt cx="2270311" cy="1728192"/>
          </a:xfrm>
        </p:grpSpPr>
        <p:grpSp>
          <p:nvGrpSpPr>
            <p:cNvPr id="4" name="Group 3"/>
            <p:cNvGrpSpPr/>
            <p:nvPr/>
          </p:nvGrpSpPr>
          <p:grpSpPr>
            <a:xfrm>
              <a:off x="1043608" y="2420888"/>
              <a:ext cx="2270311" cy="1531885"/>
              <a:chOff x="1043608" y="2420888"/>
              <a:chExt cx="3719796" cy="2509920"/>
            </a:xfrm>
          </p:grpSpPr>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r="54153"/>
              <a:stretch/>
            </p:blipFill>
            <p:spPr bwMode="auto">
              <a:xfrm>
                <a:off x="1043608" y="2420888"/>
                <a:ext cx="2147964" cy="2509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5171"/>
              <a:stretch/>
            </p:blipFill>
            <p:spPr bwMode="auto">
              <a:xfrm>
                <a:off x="2663082" y="2420888"/>
                <a:ext cx="2100322" cy="2509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Rectangle 6"/>
            <p:cNvSpPr/>
            <p:nvPr/>
          </p:nvSpPr>
          <p:spPr>
            <a:xfrm>
              <a:off x="1547664" y="3573016"/>
              <a:ext cx="1296144"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683568" y="5555832"/>
            <a:ext cx="1992727" cy="1166510"/>
            <a:chOff x="3995936" y="1556792"/>
            <a:chExt cx="2064735" cy="1208662"/>
          </a:xfrm>
        </p:grpSpPr>
        <p:grpSp>
          <p:nvGrpSpPr>
            <p:cNvPr id="13" name="Group 12"/>
            <p:cNvGrpSpPr/>
            <p:nvPr/>
          </p:nvGrpSpPr>
          <p:grpSpPr>
            <a:xfrm>
              <a:off x="3995936" y="1556792"/>
              <a:ext cx="2064735" cy="1208662"/>
              <a:chOff x="1043609" y="5085184"/>
              <a:chExt cx="2064735" cy="1208662"/>
            </a:xfrm>
          </p:grpSpPr>
          <p:pic>
            <p:nvPicPr>
              <p:cNvPr id="14"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8731"/>
              <a:stretch/>
            </p:blipFill>
            <p:spPr bwMode="auto">
              <a:xfrm>
                <a:off x="1043609" y="5085184"/>
                <a:ext cx="1644852" cy="120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9036"/>
              <a:stretch/>
            </p:blipFill>
            <p:spPr bwMode="auto">
              <a:xfrm>
                <a:off x="1475656" y="5085184"/>
                <a:ext cx="1632688" cy="120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 name="Group 16"/>
            <p:cNvGrpSpPr/>
            <p:nvPr/>
          </p:nvGrpSpPr>
          <p:grpSpPr>
            <a:xfrm rot="20134432">
              <a:off x="4313433" y="1723429"/>
              <a:ext cx="432050" cy="65066"/>
              <a:chOff x="6084168" y="3302771"/>
              <a:chExt cx="720080" cy="108443"/>
            </a:xfrm>
          </p:grpSpPr>
          <p:cxnSp>
            <p:nvCxnSpPr>
              <p:cNvPr id="12" name="Straight Connector 11"/>
              <p:cNvCxnSpPr/>
              <p:nvPr/>
            </p:nvCxnSpPr>
            <p:spPr>
              <a:xfrm>
                <a:off x="6084168" y="3356992"/>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300192" y="3302771"/>
                <a:ext cx="288032" cy="108443"/>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6588224" y="3356992"/>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rot="1437022">
              <a:off x="5282284" y="1723429"/>
              <a:ext cx="432050" cy="65066"/>
              <a:chOff x="6084168" y="3302771"/>
              <a:chExt cx="720080" cy="108443"/>
            </a:xfrm>
          </p:grpSpPr>
          <p:cxnSp>
            <p:nvCxnSpPr>
              <p:cNvPr id="29" name="Straight Connector 28"/>
              <p:cNvCxnSpPr/>
              <p:nvPr/>
            </p:nvCxnSpPr>
            <p:spPr>
              <a:xfrm>
                <a:off x="6084168" y="3356992"/>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300192" y="3302771"/>
                <a:ext cx="288032" cy="108443"/>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a:off x="6588224" y="3356992"/>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7" name="TextBox 26"/>
          <p:cNvSpPr txBox="1"/>
          <p:nvPr/>
        </p:nvSpPr>
        <p:spPr>
          <a:xfrm>
            <a:off x="3108344" y="1382616"/>
            <a:ext cx="3868751" cy="369332"/>
          </a:xfrm>
          <a:prstGeom prst="rect">
            <a:avLst/>
          </a:prstGeom>
          <a:noFill/>
        </p:spPr>
        <p:txBody>
          <a:bodyPr wrap="none" rtlCol="0">
            <a:spAutoFit/>
          </a:bodyPr>
          <a:lstStyle/>
          <a:p>
            <a:r>
              <a:rPr lang="it-IT" b="1" dirty="0" smtClean="0">
                <a:solidFill>
                  <a:srgbClr val="0000FF"/>
                </a:solidFill>
              </a:rPr>
              <a:t>copertura semplicemente appoggiata</a:t>
            </a:r>
            <a:endParaRPr lang="en-US" b="1" dirty="0">
              <a:solidFill>
                <a:srgbClr val="0000FF"/>
              </a:solidFill>
            </a:endParaRPr>
          </a:p>
        </p:txBody>
      </p:sp>
      <p:sp>
        <p:nvSpPr>
          <p:cNvPr id="35" name="TextBox 34"/>
          <p:cNvSpPr txBox="1"/>
          <p:nvPr/>
        </p:nvSpPr>
        <p:spPr>
          <a:xfrm>
            <a:off x="5371429" y="2780928"/>
            <a:ext cx="1898405" cy="369332"/>
          </a:xfrm>
          <a:prstGeom prst="rect">
            <a:avLst/>
          </a:prstGeom>
          <a:noFill/>
        </p:spPr>
        <p:txBody>
          <a:bodyPr wrap="none" rtlCol="0">
            <a:spAutoFit/>
          </a:bodyPr>
          <a:lstStyle/>
          <a:p>
            <a:r>
              <a:rPr lang="it-IT" b="1" dirty="0" smtClean="0">
                <a:solidFill>
                  <a:srgbClr val="0000FF"/>
                </a:solidFill>
              </a:rPr>
              <a:t>a pilastri isostatici</a:t>
            </a:r>
            <a:endParaRPr lang="en-US" b="1" dirty="0">
              <a:solidFill>
                <a:srgbClr val="0000FF"/>
              </a:solidFill>
            </a:endParaRPr>
          </a:p>
        </p:txBody>
      </p:sp>
      <p:sp>
        <p:nvSpPr>
          <p:cNvPr id="36" name="TextBox 35"/>
          <p:cNvSpPr txBox="1"/>
          <p:nvPr/>
        </p:nvSpPr>
        <p:spPr>
          <a:xfrm>
            <a:off x="3036151" y="4077072"/>
            <a:ext cx="3525068" cy="369332"/>
          </a:xfrm>
          <a:prstGeom prst="rect">
            <a:avLst/>
          </a:prstGeom>
          <a:noFill/>
        </p:spPr>
        <p:txBody>
          <a:bodyPr wrap="none" rtlCol="0">
            <a:spAutoFit/>
          </a:bodyPr>
          <a:lstStyle/>
          <a:p>
            <a:r>
              <a:rPr lang="it-IT" b="1" dirty="0" smtClean="0">
                <a:solidFill>
                  <a:srgbClr val="0000FF"/>
                </a:solidFill>
              </a:rPr>
              <a:t>«telai» con collegamenti a cerniera</a:t>
            </a:r>
            <a:endParaRPr lang="en-US" b="1" dirty="0">
              <a:solidFill>
                <a:srgbClr val="0000FF"/>
              </a:solidFill>
            </a:endParaRPr>
          </a:p>
        </p:txBody>
      </p:sp>
      <p:sp>
        <p:nvSpPr>
          <p:cNvPr id="37" name="TextBox 36"/>
          <p:cNvSpPr txBox="1"/>
          <p:nvPr/>
        </p:nvSpPr>
        <p:spPr>
          <a:xfrm>
            <a:off x="3036151" y="5648026"/>
            <a:ext cx="2202654" cy="369332"/>
          </a:xfrm>
          <a:prstGeom prst="rect">
            <a:avLst/>
          </a:prstGeom>
          <a:noFill/>
        </p:spPr>
        <p:txBody>
          <a:bodyPr wrap="none" rtlCol="0">
            <a:spAutoFit/>
          </a:bodyPr>
          <a:lstStyle/>
          <a:p>
            <a:r>
              <a:rPr lang="it-IT" b="1" dirty="0" smtClean="0">
                <a:solidFill>
                  <a:srgbClr val="0000FF"/>
                </a:solidFill>
              </a:rPr>
              <a:t>«appoggi» dissipativi</a:t>
            </a:r>
            <a:endParaRPr lang="en-US" b="1" dirty="0">
              <a:solidFill>
                <a:srgbClr val="0000FF"/>
              </a:solidFill>
            </a:endParaRPr>
          </a:p>
        </p:txBody>
      </p:sp>
    </p:spTree>
    <p:extLst>
      <p:ext uri="{BB962C8B-B14F-4D97-AF65-F5344CB8AC3E}">
        <p14:creationId xmlns:p14="http://schemas.microsoft.com/office/powerpoint/2010/main" val="2522223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Dettagli di collegamento</a:t>
            </a:r>
            <a:endParaRPr lang="en-US"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9103"/>
          <a:stretch/>
        </p:blipFill>
        <p:spPr bwMode="auto">
          <a:xfrm>
            <a:off x="611560" y="1196753"/>
            <a:ext cx="7776864" cy="2951502"/>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0344" b="23969"/>
          <a:stretch/>
        </p:blipFill>
        <p:spPr bwMode="auto">
          <a:xfrm>
            <a:off x="323528" y="4293096"/>
            <a:ext cx="2984940" cy="2377667"/>
          </a:xfrm>
          <a:prstGeom prst="rect">
            <a:avLst/>
          </a:prstGeom>
          <a:noFill/>
          <a:ln w="9525">
            <a:solidFill>
              <a:srgbClr val="00700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914460" y="3704496"/>
            <a:ext cx="1008112"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62050" y="6362986"/>
            <a:ext cx="1810111"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Connessione con funi</a:t>
            </a:r>
            <a:endParaRPr lang="en-US" sz="1400" b="1" dirty="0">
              <a:latin typeface="Times New Roman" pitchFamily="18" charset="0"/>
              <a:cs typeface="Times New Roman" pitchFamily="18" charset="0"/>
            </a:endParaRPr>
          </a:p>
        </p:txBody>
      </p:sp>
      <p:pic>
        <p:nvPicPr>
          <p:cNvPr id="8" name="Picture 4"/>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2158" t="-6939" r="-1713" b="-64585"/>
          <a:stretch/>
        </p:blipFill>
        <p:spPr bwMode="auto">
          <a:xfrm>
            <a:off x="3449444" y="4348976"/>
            <a:ext cx="5508702" cy="21783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559787" y="6209097"/>
            <a:ext cx="3288016"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Connessione con squadrette (dissipative)</a:t>
            </a:r>
          </a:p>
        </p:txBody>
      </p:sp>
    </p:spTree>
    <p:extLst>
      <p:ext uri="{BB962C8B-B14F-4D97-AF65-F5344CB8AC3E}">
        <p14:creationId xmlns:p14="http://schemas.microsoft.com/office/powerpoint/2010/main" val="832863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Appoggio per attrito</a:t>
            </a:r>
            <a:endParaRPr lang="en-US" dirty="0"/>
          </a:p>
        </p:txBody>
      </p:sp>
      <p:sp>
        <p:nvSpPr>
          <p:cNvPr id="7" name="Content Placeholder 2"/>
          <p:cNvSpPr>
            <a:spLocks noGrp="1"/>
          </p:cNvSpPr>
          <p:nvPr>
            <p:ph idx="1"/>
          </p:nvPr>
        </p:nvSpPr>
        <p:spPr>
          <a:xfrm>
            <a:off x="467544" y="1196753"/>
            <a:ext cx="8229600" cy="1224136"/>
          </a:xfrm>
          <a:ln>
            <a:solidFill>
              <a:schemeClr val="tx1"/>
            </a:solidFill>
          </a:ln>
        </p:spPr>
        <p:txBody>
          <a:bodyPr>
            <a:normAutofit lnSpcReduction="10000"/>
          </a:bodyPr>
          <a:lstStyle/>
          <a:p>
            <a:pPr marL="0" indent="0" algn="just">
              <a:buNone/>
            </a:pPr>
            <a:r>
              <a:rPr lang="it-IT" sz="2000" b="1" dirty="0">
                <a:solidFill>
                  <a:srgbClr val="FF0000"/>
                </a:solidFill>
              </a:rPr>
              <a:t>CNR </a:t>
            </a:r>
            <a:r>
              <a:rPr lang="it-IT" sz="2000" b="1" dirty="0" smtClean="0">
                <a:solidFill>
                  <a:srgbClr val="FF0000"/>
                </a:solidFill>
              </a:rPr>
              <a:t>10025/98 </a:t>
            </a:r>
            <a:r>
              <a:rPr lang="it-IT" sz="1800" i="1" dirty="0" smtClean="0"/>
              <a:t>“Istruzioni </a:t>
            </a:r>
            <a:r>
              <a:rPr lang="it-IT" sz="1800" i="1" dirty="0"/>
              <a:t>per il progetto, l'esecuzione ed il controllo delle </a:t>
            </a:r>
            <a:r>
              <a:rPr lang="it-IT" sz="1800" i="1" dirty="0" smtClean="0"/>
              <a:t>strutture prefabbricate </a:t>
            </a:r>
            <a:r>
              <a:rPr lang="it-IT" sz="1800" i="1" dirty="0"/>
              <a:t>in conglomerato cementizio e per strutture costruite con sistemi industrializzati</a:t>
            </a:r>
            <a:r>
              <a:rPr lang="it-IT" sz="1800" i="1" dirty="0" smtClean="0"/>
              <a:t>”</a:t>
            </a:r>
            <a:endParaRPr lang="it-IT" sz="1600" i="1" dirty="0" smtClean="0"/>
          </a:p>
          <a:p>
            <a:pPr marL="0" indent="0" algn="ctr">
              <a:buNone/>
            </a:pPr>
            <a:r>
              <a:rPr lang="it-IT" sz="1800" dirty="0" smtClean="0"/>
              <a:t>Consente appoggi basati sull’attrito in zona non sismica.</a:t>
            </a:r>
            <a:endParaRPr lang="it-IT" sz="1800" dirty="0"/>
          </a:p>
        </p:txBody>
      </p:sp>
      <p:sp>
        <p:nvSpPr>
          <p:cNvPr id="8" name="Content Placeholder 2"/>
          <p:cNvSpPr txBox="1">
            <a:spLocks/>
          </p:cNvSpPr>
          <p:nvPr/>
        </p:nvSpPr>
        <p:spPr>
          <a:xfrm>
            <a:off x="467544" y="2564904"/>
            <a:ext cx="8229600" cy="4104456"/>
          </a:xfrm>
          <a:prstGeom prst="rect">
            <a:avLst/>
          </a:prstGeom>
          <a:ln>
            <a:solidFill>
              <a:schemeClr val="tx1"/>
            </a:solidFill>
          </a:ln>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it-IT" sz="2000" b="1" dirty="0" smtClean="0">
                <a:solidFill>
                  <a:srgbClr val="FF0000"/>
                </a:solidFill>
              </a:rPr>
              <a:t>NTC 2008 </a:t>
            </a:r>
          </a:p>
          <a:p>
            <a:pPr marL="0" indent="0" algn="just">
              <a:buNone/>
            </a:pPr>
            <a:r>
              <a:rPr lang="it-IT" sz="1800" b="1" dirty="0" smtClean="0"/>
              <a:t>7.2.1 </a:t>
            </a:r>
            <a:r>
              <a:rPr lang="it-IT" sz="1800" b="1" dirty="0"/>
              <a:t>CRITERI GENERALI DI PROGETTAZIONE</a:t>
            </a:r>
          </a:p>
          <a:p>
            <a:pPr marL="0" indent="0" algn="just">
              <a:buNone/>
            </a:pPr>
            <a:r>
              <a:rPr lang="it-IT" sz="1800" dirty="0" smtClean="0"/>
              <a:t>[…] Nel </a:t>
            </a:r>
            <a:r>
              <a:rPr lang="it-IT" sz="1800" dirty="0"/>
              <a:t>caso di </a:t>
            </a:r>
            <a:r>
              <a:rPr lang="it-IT" sz="1800" b="1" dirty="0">
                <a:solidFill>
                  <a:srgbClr val="FF0000"/>
                </a:solidFill>
              </a:rPr>
              <a:t>collegamenti in semplice appoggio</a:t>
            </a:r>
            <a:r>
              <a:rPr lang="it-IT" sz="1800" dirty="0"/>
              <a:t> o di collegamenti di tipo scorrevole l’appoggio deve essere dimensionato per consentire uno scorrimento che tenga conto dello spostamento relativo tra le due parti della struttura collegate determinato in base alle azioni allo stato limite ultimo (v. § 7.3); </a:t>
            </a:r>
            <a:r>
              <a:rPr lang="it-IT" sz="1800" b="1" dirty="0">
                <a:solidFill>
                  <a:srgbClr val="FF0000"/>
                </a:solidFill>
              </a:rPr>
              <a:t>si deve tenere conto anche dello spostamento relativo in condizioni sismiche tra le fondazioni delle due parti collegate</a:t>
            </a:r>
            <a:r>
              <a:rPr lang="it-IT" sz="1800" dirty="0"/>
              <a:t>, secondo quanto indicato nei §§ 3.2.5.1 e 3.2.5.2.</a:t>
            </a:r>
          </a:p>
          <a:p>
            <a:pPr marL="0" indent="0" algn="just">
              <a:buNone/>
            </a:pPr>
            <a:r>
              <a:rPr lang="it-IT" sz="1800" b="1" dirty="0">
                <a:solidFill>
                  <a:srgbClr val="0000FF"/>
                </a:solidFill>
              </a:rPr>
              <a:t>Non è mai consentito fare affidamento sull’attrito </a:t>
            </a:r>
            <a:r>
              <a:rPr lang="it-IT" sz="1800" dirty="0"/>
              <a:t>conseguente ai carichi gravitazionali per assicurare la trasmissione di forze orizzontali tra parti della struttura, </a:t>
            </a:r>
            <a:r>
              <a:rPr lang="it-IT" sz="1800" b="1" dirty="0">
                <a:solidFill>
                  <a:srgbClr val="0000FF"/>
                </a:solidFill>
              </a:rPr>
              <a:t>salvo per dispositivi espressamente progettati per tale scopo</a:t>
            </a:r>
            <a:r>
              <a:rPr lang="it-IT" sz="1800" b="1" dirty="0" smtClean="0">
                <a:solidFill>
                  <a:srgbClr val="0000FF"/>
                </a:solidFill>
              </a:rPr>
              <a:t>. </a:t>
            </a:r>
            <a:r>
              <a:rPr lang="it-IT" sz="1800" dirty="0" smtClean="0"/>
              <a:t>[…]</a:t>
            </a:r>
          </a:p>
          <a:p>
            <a:pPr marL="0" indent="0">
              <a:buNone/>
            </a:pPr>
            <a:r>
              <a:rPr lang="it-IT" sz="1800" b="1" dirty="0"/>
              <a:t>7.4.5.2 Collegamenti [in strutture prefabbricate]</a:t>
            </a:r>
          </a:p>
          <a:p>
            <a:pPr marL="0" indent="0">
              <a:buNone/>
            </a:pPr>
            <a:r>
              <a:rPr lang="it-IT" sz="1800" dirty="0" smtClean="0"/>
              <a:t>[…] Per </a:t>
            </a:r>
            <a:r>
              <a:rPr lang="it-IT" sz="1800" dirty="0"/>
              <a:t>strutture a pilastri isostatici, il collegamento tra pilastro ed elemento orizzontale deve essere di tipo fisso (rigido o elastico). Le </a:t>
            </a:r>
            <a:r>
              <a:rPr lang="it-IT" sz="1800" b="1" dirty="0">
                <a:solidFill>
                  <a:srgbClr val="FF0000"/>
                </a:solidFill>
              </a:rPr>
              <a:t>travi prefabbricate in semplice appoggio devono essere strutturalmente connesse ai pilastri o alle pareti</a:t>
            </a:r>
            <a:r>
              <a:rPr lang="it-IT" sz="1800" dirty="0"/>
              <a:t> (di supporto). Le connessioni devono assicurare la </a:t>
            </a:r>
            <a:r>
              <a:rPr lang="it-IT" sz="1800" b="1" dirty="0">
                <a:solidFill>
                  <a:srgbClr val="FF0000"/>
                </a:solidFill>
              </a:rPr>
              <a:t>trasmissione delle forze orizzontali </a:t>
            </a:r>
            <a:r>
              <a:rPr lang="it-IT" sz="1800" dirty="0"/>
              <a:t>nella situazione sismica di progetto </a:t>
            </a:r>
            <a:r>
              <a:rPr lang="it-IT" sz="1800" b="1" dirty="0">
                <a:solidFill>
                  <a:srgbClr val="FF0000"/>
                </a:solidFill>
              </a:rPr>
              <a:t>senza fare affidamento sull’attrito</a:t>
            </a:r>
            <a:r>
              <a:rPr lang="it-IT" sz="1800" dirty="0"/>
              <a:t>. Ciò vale anche per le connessioni tra gli elementi secondari dell’impalcato e le travi portanti.</a:t>
            </a:r>
          </a:p>
          <a:p>
            <a:pPr marL="0" indent="0">
              <a:buNone/>
            </a:pPr>
            <a:r>
              <a:rPr lang="it-IT" sz="1800" dirty="0"/>
              <a:t>In tutti i casi, </a:t>
            </a:r>
            <a:r>
              <a:rPr lang="it-IT" sz="1800" b="1" dirty="0">
                <a:solidFill>
                  <a:srgbClr val="0000FF"/>
                </a:solidFill>
              </a:rPr>
              <a:t>i collegamenti devono essere in grado di assorbire gli spostamenti relativi </a:t>
            </a:r>
            <a:r>
              <a:rPr lang="it-IT" sz="1800" dirty="0"/>
              <a:t>e di trasferire le forze risultanti dall’analisi, con adeguati margini di sicurezza.</a:t>
            </a:r>
            <a:endParaRPr lang="it-IT" sz="1800" b="1" dirty="0"/>
          </a:p>
          <a:p>
            <a:pPr marL="0" indent="0" algn="just">
              <a:buNone/>
            </a:pPr>
            <a:endParaRPr lang="it-IT" sz="1800" dirty="0"/>
          </a:p>
        </p:txBody>
      </p:sp>
    </p:spTree>
    <p:extLst>
      <p:ext uri="{BB962C8B-B14F-4D97-AF65-F5344CB8AC3E}">
        <p14:creationId xmlns:p14="http://schemas.microsoft.com/office/powerpoint/2010/main" val="491209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t-IT" sz="3600" dirty="0" smtClean="0"/>
              <a:t>Le componenti verticali del sisma  non consentono di far affidamento sull’attrito</a:t>
            </a:r>
            <a:endParaRPr lang="en-US" sz="36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3" y="1556792"/>
            <a:ext cx="5851185"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3861048"/>
            <a:ext cx="4862736" cy="2878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998036" y="4005064"/>
            <a:ext cx="2263825" cy="923330"/>
          </a:xfrm>
          <a:prstGeom prst="rect">
            <a:avLst/>
          </a:prstGeom>
          <a:noFill/>
        </p:spPr>
        <p:txBody>
          <a:bodyPr wrap="none" rtlCol="0">
            <a:spAutoFit/>
          </a:bodyPr>
          <a:lstStyle/>
          <a:p>
            <a:r>
              <a:rPr lang="it-IT" b="1" i="1" dirty="0" smtClean="0"/>
              <a:t>Mirandola 2012</a:t>
            </a:r>
          </a:p>
          <a:p>
            <a:r>
              <a:rPr lang="it-IT" b="1" dirty="0" smtClean="0">
                <a:solidFill>
                  <a:srgbClr val="FF0000"/>
                </a:solidFill>
              </a:rPr>
              <a:t>componente verticale</a:t>
            </a:r>
          </a:p>
          <a:p>
            <a:r>
              <a:rPr lang="it-IT" b="1" dirty="0" smtClean="0">
                <a:solidFill>
                  <a:srgbClr val="FF0000"/>
                </a:solidFill>
              </a:rPr>
              <a:t>PGA = 0.31 g</a:t>
            </a:r>
            <a:endParaRPr lang="en-US" b="1" dirty="0">
              <a:solidFill>
                <a:srgbClr val="FF0000"/>
              </a:solidFill>
            </a:endParaRPr>
          </a:p>
        </p:txBody>
      </p:sp>
      <p:sp>
        <p:nvSpPr>
          <p:cNvPr id="8" name="TextBox 7"/>
          <p:cNvSpPr txBox="1"/>
          <p:nvPr/>
        </p:nvSpPr>
        <p:spPr>
          <a:xfrm>
            <a:off x="6156176" y="1551484"/>
            <a:ext cx="2263825" cy="923330"/>
          </a:xfrm>
          <a:prstGeom prst="rect">
            <a:avLst/>
          </a:prstGeom>
          <a:noFill/>
        </p:spPr>
        <p:txBody>
          <a:bodyPr wrap="none" rtlCol="0">
            <a:spAutoFit/>
          </a:bodyPr>
          <a:lstStyle/>
          <a:p>
            <a:r>
              <a:rPr lang="it-IT" b="1" i="1" dirty="0" smtClean="0"/>
              <a:t>L’Aquila 2009</a:t>
            </a:r>
          </a:p>
          <a:p>
            <a:r>
              <a:rPr lang="it-IT" b="1" dirty="0" smtClean="0">
                <a:solidFill>
                  <a:srgbClr val="FF0000"/>
                </a:solidFill>
              </a:rPr>
              <a:t>componente verticale</a:t>
            </a:r>
          </a:p>
          <a:p>
            <a:r>
              <a:rPr lang="it-IT" b="1" dirty="0" smtClean="0">
                <a:solidFill>
                  <a:srgbClr val="FF0000"/>
                </a:solidFill>
              </a:rPr>
              <a:t>PGA = 0.52 g</a:t>
            </a:r>
            <a:endParaRPr lang="en-US" b="1" dirty="0">
              <a:solidFill>
                <a:srgbClr val="FF0000"/>
              </a:solidFill>
            </a:endParaRPr>
          </a:p>
        </p:txBody>
      </p:sp>
      <p:sp>
        <p:nvSpPr>
          <p:cNvPr id="10" name="Oval 9"/>
          <p:cNvSpPr/>
          <p:nvPr/>
        </p:nvSpPr>
        <p:spPr>
          <a:xfrm>
            <a:off x="3139460" y="3012192"/>
            <a:ext cx="576064" cy="2008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84168" y="3337247"/>
            <a:ext cx="1723549" cy="307777"/>
          </a:xfrm>
          <a:prstGeom prst="rect">
            <a:avLst/>
          </a:prstGeom>
        </p:spPr>
        <p:txBody>
          <a:bodyPr wrap="none">
            <a:spAutoFit/>
          </a:bodyPr>
          <a:lstStyle/>
          <a:p>
            <a:r>
              <a:rPr lang="it-IT" sz="1400" i="1" dirty="0" smtClean="0"/>
              <a:t>[</a:t>
            </a:r>
            <a:r>
              <a:rPr lang="it-IT" sz="1400" i="1" dirty="0" err="1" smtClean="0"/>
              <a:t>Chiauzzi</a:t>
            </a:r>
            <a:r>
              <a:rPr lang="it-IT" sz="1400" i="1" dirty="0" smtClean="0"/>
              <a:t> &amp; al., 2009]</a:t>
            </a:r>
            <a:endParaRPr lang="it-IT" sz="1400" i="1" dirty="0"/>
          </a:p>
        </p:txBody>
      </p:sp>
      <p:sp>
        <p:nvSpPr>
          <p:cNvPr id="12" name="Rectangle 11"/>
          <p:cNvSpPr/>
          <p:nvPr/>
        </p:nvSpPr>
        <p:spPr>
          <a:xfrm>
            <a:off x="5123363" y="6309320"/>
            <a:ext cx="1925527" cy="307777"/>
          </a:xfrm>
          <a:prstGeom prst="rect">
            <a:avLst/>
          </a:prstGeom>
        </p:spPr>
        <p:txBody>
          <a:bodyPr wrap="none">
            <a:spAutoFit/>
          </a:bodyPr>
          <a:lstStyle/>
          <a:p>
            <a:r>
              <a:rPr lang="it-IT" sz="1400" i="1" dirty="0" smtClean="0"/>
              <a:t>[</a:t>
            </a:r>
            <a:r>
              <a:rPr lang="it-IT" sz="1400" i="1" dirty="0" err="1" smtClean="0"/>
              <a:t>Crespellani</a:t>
            </a:r>
            <a:r>
              <a:rPr lang="it-IT" sz="1400" i="1" dirty="0" smtClean="0"/>
              <a:t> &amp; al., 2012]</a:t>
            </a:r>
            <a:endParaRPr lang="it-IT" sz="1400" i="1" dirty="0"/>
          </a:p>
        </p:txBody>
      </p:sp>
    </p:spTree>
    <p:extLst>
      <p:ext uri="{BB962C8B-B14F-4D97-AF65-F5344CB8AC3E}">
        <p14:creationId xmlns:p14="http://schemas.microsoft.com/office/powerpoint/2010/main" val="638445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Eccessivo scorrimento</a:t>
            </a:r>
            <a:endParaRPr lang="en-US" dirty="0"/>
          </a:p>
        </p:txBody>
      </p:sp>
      <p:pic>
        <p:nvPicPr>
          <p:cNvPr id="4" name="Picture 4" descr="http://www.edilportale.com/Upload/h_28184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1226488"/>
            <a:ext cx="3741466" cy="2693856"/>
          </a:xfrm>
          <a:prstGeom prst="rect">
            <a:avLst/>
          </a:prstGeom>
          <a:noFill/>
          <a:ln w="19050">
            <a:solidFill>
              <a:srgbClr val="FF0000"/>
            </a:solidFill>
          </a:ln>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7903" y="1226488"/>
            <a:ext cx="3757030" cy="2806024"/>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98595" y="6165304"/>
            <a:ext cx="3672408" cy="646331"/>
          </a:xfrm>
          <a:prstGeom prst="rect">
            <a:avLst/>
          </a:prstGeom>
          <a:noFill/>
        </p:spPr>
        <p:txBody>
          <a:bodyPr wrap="square" rtlCol="0">
            <a:spAutoFit/>
          </a:bodyPr>
          <a:lstStyle/>
          <a:p>
            <a:pPr algn="ctr"/>
            <a:r>
              <a:rPr lang="it-IT" b="1" dirty="0" smtClean="0">
                <a:solidFill>
                  <a:srgbClr val="FF0000"/>
                </a:solidFill>
              </a:rPr>
              <a:t>perdita totale dell’appoggio e caduta della trave</a:t>
            </a:r>
            <a:endParaRPr lang="en-US" b="1" dirty="0">
              <a:solidFill>
                <a:srgbClr val="FF0000"/>
              </a:solidFill>
            </a:endParaRPr>
          </a:p>
        </p:txBody>
      </p:sp>
      <p:sp>
        <p:nvSpPr>
          <p:cNvPr id="7" name="TextBox 6"/>
          <p:cNvSpPr txBox="1"/>
          <p:nvPr/>
        </p:nvSpPr>
        <p:spPr>
          <a:xfrm>
            <a:off x="5084462" y="6165303"/>
            <a:ext cx="3672408" cy="646331"/>
          </a:xfrm>
          <a:prstGeom prst="rect">
            <a:avLst/>
          </a:prstGeom>
          <a:noFill/>
        </p:spPr>
        <p:txBody>
          <a:bodyPr wrap="square" rtlCol="0">
            <a:spAutoFit/>
          </a:bodyPr>
          <a:lstStyle/>
          <a:p>
            <a:pPr algn="ctr"/>
            <a:r>
              <a:rPr lang="it-IT" b="1" dirty="0" smtClean="0">
                <a:solidFill>
                  <a:srgbClr val="0000FF"/>
                </a:solidFill>
              </a:rPr>
              <a:t>perdita parziale dell’appoggio e danno alla trave o all’appoggio</a:t>
            </a:r>
            <a:endParaRPr lang="en-US" b="1" dirty="0">
              <a:solidFill>
                <a:srgbClr val="0000FF"/>
              </a:solidFill>
            </a:endParaRP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7556" y="4274101"/>
            <a:ext cx="4189078" cy="1554563"/>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5" name="Picture 1"/>
          <p:cNvPicPr>
            <a:picLocks noChangeAspect="1" noChangeArrowheads="1"/>
          </p:cNvPicPr>
          <p:nvPr/>
        </p:nvPicPr>
        <p:blipFill rotWithShape="1">
          <a:blip r:embed="rId5">
            <a:extLst>
              <a:ext uri="{28A0092B-C50C-407E-A947-70E740481C1C}">
                <a14:useLocalDpi xmlns:a14="http://schemas.microsoft.com/office/drawing/2010/main" val="0"/>
              </a:ext>
            </a:extLst>
          </a:blip>
          <a:srcRect t="10705"/>
          <a:stretch/>
        </p:blipFill>
        <p:spPr bwMode="auto">
          <a:xfrm>
            <a:off x="464067" y="4107662"/>
            <a:ext cx="3741464" cy="1887442"/>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7692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1063</TotalTime>
  <Words>956</Words>
  <Application>Microsoft Office PowerPoint</Application>
  <PresentationFormat>On-screen Show (4:3)</PresentationFormat>
  <Paragraphs>162</Paragraphs>
  <Slides>26</Slides>
  <Notes>1</Notes>
  <HiddenSlides>0</HiddenSlides>
  <MMClips>1</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Tipici edifici industriali in Toscana</vt:lpstr>
      <vt:lpstr>Strutture progettate in assenza di azioni orizzontali sismiche</vt:lpstr>
      <vt:lpstr>Terremoto in Emilia</vt:lpstr>
      <vt:lpstr>Schemi statici</vt:lpstr>
      <vt:lpstr>Dettagli di collegamento</vt:lpstr>
      <vt:lpstr>Appoggio per attrito</vt:lpstr>
      <vt:lpstr>Le componenti verticali del sisma  non consentono di far affidamento sull’attrito</vt:lpstr>
      <vt:lpstr>Eccessivo scorrimento</vt:lpstr>
      <vt:lpstr>Quando l’appoggio è garantito…</vt:lpstr>
      <vt:lpstr>I media…</vt:lpstr>
      <vt:lpstr>Dispositivi di dissipazione/isolamento</vt:lpstr>
      <vt:lpstr>Dispositivi di dissipazione/isolamento</vt:lpstr>
      <vt:lpstr>Applicazione al caso della copertura</vt:lpstr>
      <vt:lpstr>Scorrimento degli appoggi (corsa da garantire)</vt:lpstr>
      <vt:lpstr>Spostamenti relativi alla base dei pilastri a distanza x (NTC 2008)</vt:lpstr>
      <vt:lpstr>Esempio (Mirandola)</vt:lpstr>
      <vt:lpstr>Esempio</vt:lpstr>
      <vt:lpstr>Azione del vento</vt:lpstr>
      <vt:lpstr>Azione sismica</vt:lpstr>
      <vt:lpstr>Fattore di struttura NTC08 (edifici in c.a.)</vt:lpstr>
      <vt:lpstr>Fattore di struttura (edifici prefabbricati)</vt:lpstr>
      <vt:lpstr>Fattore di struttura (bozza nuove NTC)</vt:lpstr>
      <vt:lpstr>Spostamenti</vt:lpstr>
      <vt:lpstr>PowerPoint Presentation</vt:lpstr>
      <vt:lpstr>Confronto fra tagli sollecitanti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Luca</dc:creator>
  <cp:lastModifiedBy>Luca Salvatori</cp:lastModifiedBy>
  <cp:revision>51</cp:revision>
  <cp:lastPrinted>2012-10-04T11:08:56Z</cp:lastPrinted>
  <dcterms:created xsi:type="dcterms:W3CDTF">2012-07-19T08:36:22Z</dcterms:created>
  <dcterms:modified xsi:type="dcterms:W3CDTF">2012-10-04T11:09:20Z</dcterms:modified>
</cp:coreProperties>
</file>