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8"/>
  </p:notesMasterIdLst>
  <p:handoutMasterIdLst>
    <p:handoutMasterId r:id="rId69"/>
  </p:handoutMasterIdLst>
  <p:sldIdLst>
    <p:sldId id="256" r:id="rId2"/>
    <p:sldId id="289" r:id="rId3"/>
    <p:sldId id="310" r:id="rId4"/>
    <p:sldId id="315" r:id="rId5"/>
    <p:sldId id="316" r:id="rId6"/>
    <p:sldId id="332" r:id="rId7"/>
    <p:sldId id="333" r:id="rId8"/>
    <p:sldId id="290" r:id="rId9"/>
    <p:sldId id="318" r:id="rId10"/>
    <p:sldId id="291" r:id="rId11"/>
    <p:sldId id="292" r:id="rId12"/>
    <p:sldId id="300" r:id="rId13"/>
    <p:sldId id="303" r:id="rId14"/>
    <p:sldId id="309" r:id="rId15"/>
    <p:sldId id="308" r:id="rId16"/>
    <p:sldId id="337" r:id="rId17"/>
    <p:sldId id="338" r:id="rId18"/>
    <p:sldId id="339" r:id="rId19"/>
    <p:sldId id="342" r:id="rId20"/>
    <p:sldId id="340" r:id="rId21"/>
    <p:sldId id="341" r:id="rId22"/>
    <p:sldId id="335" r:id="rId23"/>
    <p:sldId id="336" r:id="rId24"/>
    <p:sldId id="302" r:id="rId25"/>
    <p:sldId id="369" r:id="rId26"/>
    <p:sldId id="368" r:id="rId27"/>
    <p:sldId id="305" r:id="rId28"/>
    <p:sldId id="329" r:id="rId29"/>
    <p:sldId id="327" r:id="rId30"/>
    <p:sldId id="312" r:id="rId31"/>
    <p:sldId id="313" r:id="rId32"/>
    <p:sldId id="314" r:id="rId33"/>
    <p:sldId id="319" r:id="rId34"/>
    <p:sldId id="320" r:id="rId35"/>
    <p:sldId id="322" r:id="rId36"/>
    <p:sldId id="334" r:id="rId37"/>
    <p:sldId id="323" r:id="rId38"/>
    <p:sldId id="370" r:id="rId39"/>
    <p:sldId id="325" r:id="rId40"/>
    <p:sldId id="328" r:id="rId41"/>
    <p:sldId id="311" r:id="rId42"/>
    <p:sldId id="345" r:id="rId43"/>
    <p:sldId id="366" r:id="rId44"/>
    <p:sldId id="343" r:id="rId45"/>
    <p:sldId id="344" r:id="rId46"/>
    <p:sldId id="346" r:id="rId47"/>
    <p:sldId id="347" r:id="rId48"/>
    <p:sldId id="348" r:id="rId49"/>
    <p:sldId id="349" r:id="rId50"/>
    <p:sldId id="350" r:id="rId51"/>
    <p:sldId id="351" r:id="rId52"/>
    <p:sldId id="352" r:id="rId53"/>
    <p:sldId id="353" r:id="rId54"/>
    <p:sldId id="354" r:id="rId55"/>
    <p:sldId id="355" r:id="rId56"/>
    <p:sldId id="356" r:id="rId57"/>
    <p:sldId id="357" r:id="rId58"/>
    <p:sldId id="358" r:id="rId59"/>
    <p:sldId id="359" r:id="rId60"/>
    <p:sldId id="360" r:id="rId61"/>
    <p:sldId id="361" r:id="rId62"/>
    <p:sldId id="362" r:id="rId63"/>
    <p:sldId id="363" r:id="rId64"/>
    <p:sldId id="364" r:id="rId65"/>
    <p:sldId id="365" r:id="rId66"/>
    <p:sldId id="367" r:id="rId6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escenzo Petrone" initials="CP"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3909" autoAdjust="0"/>
  </p:normalViewPr>
  <p:slideViewPr>
    <p:cSldViewPr>
      <p:cViewPr>
        <p:scale>
          <a:sx n="76" d="100"/>
          <a:sy n="76" d="100"/>
        </p:scale>
        <p:origin x="-1278" y="-6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6B1410-D3E1-4474-96C8-2A4E19777BF9}" type="doc">
      <dgm:prSet loTypeId="urn:microsoft.com/office/officeart/2005/8/layout/rings+Icon" loCatId="officeonline" qsTypeId="urn:microsoft.com/office/officeart/2005/8/quickstyle/3d5" qsCatId="3D" csTypeId="urn:microsoft.com/office/officeart/2005/8/colors/colorful2" csCatId="colorful" phldr="1"/>
      <dgm:spPr>
        <a:scene3d>
          <a:camera prst="isometricOffAxis2Left" zoom="95000"/>
          <a:lightRig rig="flat" dir="t"/>
        </a:scene3d>
      </dgm:spPr>
    </dgm:pt>
    <dgm:pt modelId="{4EBA6B7C-8A18-4B5E-8C1A-4A5CAE56690F}">
      <dgm:prSet phldrT="[Testo]" custT="1"/>
      <dgm:spPr>
        <a:solidFill>
          <a:srgbClr val="E08030">
            <a:alpha val="74902"/>
          </a:srgbClr>
        </a:solidFill>
        <a:ln w="41275">
          <a:gradFill>
            <a:gsLst>
              <a:gs pos="0">
                <a:schemeClr val="tx2">
                  <a:lumMod val="75000"/>
                </a:schemeClr>
              </a:gs>
              <a:gs pos="50000">
                <a:schemeClr val="accent1">
                  <a:tint val="44500"/>
                  <a:satMod val="160000"/>
                </a:schemeClr>
              </a:gs>
              <a:gs pos="100000">
                <a:schemeClr val="accent1">
                  <a:tint val="23500"/>
                  <a:satMod val="160000"/>
                </a:schemeClr>
              </a:gs>
            </a:gsLst>
            <a:lin ang="5400000" scaled="0"/>
          </a:gradFill>
        </a:ln>
        <a:sp3d extrusionH="381000" contourW="38100" prstMaterial="matte">
          <a:contourClr>
            <a:schemeClr val="lt1"/>
          </a:contourClr>
        </a:sp3d>
      </dgm:spPr>
      <dgm:t>
        <a:bodyPr/>
        <a:lstStyle/>
        <a:p>
          <a:pPr algn="ctr"/>
          <a:endParaRPr lang="it-IT" sz="1200" dirty="0"/>
        </a:p>
      </dgm:t>
    </dgm:pt>
    <dgm:pt modelId="{CFE6FF9B-BB9D-40B0-B0D1-E594DBC0F8A9}" type="parTrans" cxnId="{D5DF252F-F90B-44BC-8DD7-DD7546E4CA0C}">
      <dgm:prSet/>
      <dgm:spPr/>
      <dgm:t>
        <a:bodyPr/>
        <a:lstStyle/>
        <a:p>
          <a:endParaRPr lang="it-IT"/>
        </a:p>
      </dgm:t>
    </dgm:pt>
    <dgm:pt modelId="{C76EB8CF-4EEB-4E09-90BA-806B79092BFD}" type="sibTrans" cxnId="{D5DF252F-F90B-44BC-8DD7-DD7546E4CA0C}">
      <dgm:prSet/>
      <dgm:spPr/>
      <dgm:t>
        <a:bodyPr/>
        <a:lstStyle/>
        <a:p>
          <a:endParaRPr lang="it-IT"/>
        </a:p>
      </dgm:t>
    </dgm:pt>
    <dgm:pt modelId="{760C15D0-D465-473E-9D85-26AF4ABB6743}">
      <dgm:prSet phldrT="[Testo]" custT="1"/>
      <dgm:spPr>
        <a:solidFill>
          <a:srgbClr val="92D050">
            <a:alpha val="75000"/>
          </a:srgbClr>
        </a:solidFill>
        <a:ln w="41275">
          <a:gradFill>
            <a:gsLst>
              <a:gs pos="0">
                <a:schemeClr val="tx2">
                  <a:lumMod val="75000"/>
                </a:schemeClr>
              </a:gs>
              <a:gs pos="50000">
                <a:schemeClr val="accent1">
                  <a:tint val="44500"/>
                  <a:satMod val="160000"/>
                </a:schemeClr>
              </a:gs>
              <a:gs pos="100000">
                <a:schemeClr val="accent1">
                  <a:tint val="23500"/>
                  <a:satMod val="160000"/>
                </a:schemeClr>
              </a:gs>
            </a:gsLst>
            <a:lin ang="5400000" scaled="0"/>
          </a:gradFill>
        </a:ln>
        <a:sp3d extrusionH="381000" contourW="38100" prstMaterial="matte">
          <a:contourClr>
            <a:schemeClr val="lt1"/>
          </a:contourClr>
        </a:sp3d>
      </dgm:spPr>
      <dgm:t>
        <a:bodyPr/>
        <a:lstStyle/>
        <a:p>
          <a:pPr algn="r"/>
          <a:endParaRPr lang="it-IT" sz="1200" dirty="0"/>
        </a:p>
      </dgm:t>
    </dgm:pt>
    <dgm:pt modelId="{7E3AAB85-7AF5-4062-8D8F-BCFDF0E258B0}" type="parTrans" cxnId="{075C4C3D-1E01-4521-BF98-4214BFABD973}">
      <dgm:prSet/>
      <dgm:spPr/>
      <dgm:t>
        <a:bodyPr/>
        <a:lstStyle/>
        <a:p>
          <a:endParaRPr lang="it-IT"/>
        </a:p>
      </dgm:t>
    </dgm:pt>
    <dgm:pt modelId="{2B4F4BED-1E65-4D84-9A8E-754345FAE76B}" type="sibTrans" cxnId="{075C4C3D-1E01-4521-BF98-4214BFABD973}">
      <dgm:prSet/>
      <dgm:spPr/>
      <dgm:t>
        <a:bodyPr/>
        <a:lstStyle/>
        <a:p>
          <a:endParaRPr lang="it-IT"/>
        </a:p>
      </dgm:t>
    </dgm:pt>
    <dgm:pt modelId="{965F5C64-2D9C-43D8-84F9-299DA3B641CC}">
      <dgm:prSet phldrT="[Testo]" custT="1"/>
      <dgm:spPr>
        <a:solidFill>
          <a:srgbClr val="00B0F0">
            <a:alpha val="75000"/>
          </a:srgbClr>
        </a:solidFill>
        <a:ln w="41275">
          <a:gradFill>
            <a:gsLst>
              <a:gs pos="0">
                <a:schemeClr val="tx2">
                  <a:lumMod val="75000"/>
                </a:schemeClr>
              </a:gs>
              <a:gs pos="50000">
                <a:schemeClr val="accent1">
                  <a:tint val="44500"/>
                  <a:satMod val="160000"/>
                </a:schemeClr>
              </a:gs>
              <a:gs pos="100000">
                <a:schemeClr val="accent1">
                  <a:tint val="23500"/>
                  <a:satMod val="160000"/>
                </a:schemeClr>
              </a:gs>
            </a:gsLst>
            <a:lin ang="5400000" scaled="0"/>
          </a:gradFill>
        </a:ln>
        <a:sp3d extrusionH="381000" contourW="38100" prstMaterial="matte">
          <a:contourClr>
            <a:schemeClr val="lt1"/>
          </a:contourClr>
        </a:sp3d>
      </dgm:spPr>
      <dgm:t>
        <a:bodyPr/>
        <a:lstStyle/>
        <a:p>
          <a:endParaRPr lang="it-IT" sz="1200" b="1" dirty="0">
            <a:solidFill>
              <a:schemeClr val="bg1"/>
            </a:solidFill>
          </a:endParaRPr>
        </a:p>
      </dgm:t>
    </dgm:pt>
    <dgm:pt modelId="{1C7E1D50-58D7-4DFA-BA15-E3B5980D8549}" type="sibTrans" cxnId="{4A643192-301F-498D-B0C4-1A79859A0B01}">
      <dgm:prSet/>
      <dgm:spPr/>
      <dgm:t>
        <a:bodyPr/>
        <a:lstStyle/>
        <a:p>
          <a:endParaRPr lang="it-IT"/>
        </a:p>
      </dgm:t>
    </dgm:pt>
    <dgm:pt modelId="{E6498A4F-7925-484D-B263-BBF40D978069}" type="parTrans" cxnId="{4A643192-301F-498D-B0C4-1A79859A0B01}">
      <dgm:prSet/>
      <dgm:spPr/>
      <dgm:t>
        <a:bodyPr/>
        <a:lstStyle/>
        <a:p>
          <a:endParaRPr lang="it-IT"/>
        </a:p>
      </dgm:t>
    </dgm:pt>
    <dgm:pt modelId="{8653E0BA-E12D-4D29-A722-A0C3BDE72B51}" type="pres">
      <dgm:prSet presAssocID="{AE6B1410-D3E1-4474-96C8-2A4E19777BF9}" presName="Name0" presStyleCnt="0">
        <dgm:presLayoutVars>
          <dgm:chMax val="7"/>
          <dgm:dir/>
          <dgm:resizeHandles val="exact"/>
        </dgm:presLayoutVars>
      </dgm:prSet>
      <dgm:spPr/>
    </dgm:pt>
    <dgm:pt modelId="{66A9084D-A3C8-4348-A3F5-EB6D5BEF3255}" type="pres">
      <dgm:prSet presAssocID="{AE6B1410-D3E1-4474-96C8-2A4E19777BF9}" presName="ellipse1" presStyleLbl="vennNode1" presStyleIdx="0" presStyleCnt="3" custLinFactNeighborX="20558" custLinFactNeighborY="3058">
        <dgm:presLayoutVars>
          <dgm:bulletEnabled val="1"/>
        </dgm:presLayoutVars>
      </dgm:prSet>
      <dgm:spPr/>
      <dgm:t>
        <a:bodyPr/>
        <a:lstStyle/>
        <a:p>
          <a:endParaRPr lang="it-IT"/>
        </a:p>
      </dgm:t>
    </dgm:pt>
    <dgm:pt modelId="{A491F8C6-A698-49ED-818C-B298F6182144}" type="pres">
      <dgm:prSet presAssocID="{AE6B1410-D3E1-4474-96C8-2A4E19777BF9}" presName="ellipse2" presStyleLbl="vennNode1" presStyleIdx="1" presStyleCnt="3" custLinFactNeighborY="-19091">
        <dgm:presLayoutVars>
          <dgm:bulletEnabled val="1"/>
        </dgm:presLayoutVars>
      </dgm:prSet>
      <dgm:spPr/>
      <dgm:t>
        <a:bodyPr/>
        <a:lstStyle/>
        <a:p>
          <a:endParaRPr lang="it-IT"/>
        </a:p>
      </dgm:t>
    </dgm:pt>
    <dgm:pt modelId="{2441AA33-AD23-436B-9395-8614FDC0C3E4}" type="pres">
      <dgm:prSet presAssocID="{AE6B1410-D3E1-4474-96C8-2A4E19777BF9}" presName="ellipse3" presStyleLbl="vennNode1" presStyleIdx="2" presStyleCnt="3" custLinFactNeighborX="-23234" custLinFactNeighborY="3058">
        <dgm:presLayoutVars>
          <dgm:bulletEnabled val="1"/>
        </dgm:presLayoutVars>
      </dgm:prSet>
      <dgm:spPr/>
      <dgm:t>
        <a:bodyPr/>
        <a:lstStyle/>
        <a:p>
          <a:endParaRPr lang="it-IT"/>
        </a:p>
      </dgm:t>
    </dgm:pt>
  </dgm:ptLst>
  <dgm:cxnLst>
    <dgm:cxn modelId="{75321EEA-9BBA-44CC-B2BB-6D4D88FC5283}" type="presOf" srcId="{965F5C64-2D9C-43D8-84F9-299DA3B641CC}" destId="{A491F8C6-A698-49ED-818C-B298F6182144}" srcOrd="0" destOrd="0" presId="urn:microsoft.com/office/officeart/2005/8/layout/rings+Icon"/>
    <dgm:cxn modelId="{54E15FE6-36D0-4790-B521-8D1D60B19E49}" type="presOf" srcId="{4EBA6B7C-8A18-4B5E-8C1A-4A5CAE56690F}" destId="{66A9084D-A3C8-4348-A3F5-EB6D5BEF3255}" srcOrd="0" destOrd="0" presId="urn:microsoft.com/office/officeart/2005/8/layout/rings+Icon"/>
    <dgm:cxn modelId="{D5DF252F-F90B-44BC-8DD7-DD7546E4CA0C}" srcId="{AE6B1410-D3E1-4474-96C8-2A4E19777BF9}" destId="{4EBA6B7C-8A18-4B5E-8C1A-4A5CAE56690F}" srcOrd="0" destOrd="0" parTransId="{CFE6FF9B-BB9D-40B0-B0D1-E594DBC0F8A9}" sibTransId="{C76EB8CF-4EEB-4E09-90BA-806B79092BFD}"/>
    <dgm:cxn modelId="{BE3FD339-88C3-4B71-88A4-363430BA00D6}" type="presOf" srcId="{AE6B1410-D3E1-4474-96C8-2A4E19777BF9}" destId="{8653E0BA-E12D-4D29-A722-A0C3BDE72B51}" srcOrd="0" destOrd="0" presId="urn:microsoft.com/office/officeart/2005/8/layout/rings+Icon"/>
    <dgm:cxn modelId="{4A643192-301F-498D-B0C4-1A79859A0B01}" srcId="{AE6B1410-D3E1-4474-96C8-2A4E19777BF9}" destId="{965F5C64-2D9C-43D8-84F9-299DA3B641CC}" srcOrd="1" destOrd="0" parTransId="{E6498A4F-7925-484D-B263-BBF40D978069}" sibTransId="{1C7E1D50-58D7-4DFA-BA15-E3B5980D8549}"/>
    <dgm:cxn modelId="{075C4C3D-1E01-4521-BF98-4214BFABD973}" srcId="{AE6B1410-D3E1-4474-96C8-2A4E19777BF9}" destId="{760C15D0-D465-473E-9D85-26AF4ABB6743}" srcOrd="2" destOrd="0" parTransId="{7E3AAB85-7AF5-4062-8D8F-BCFDF0E258B0}" sibTransId="{2B4F4BED-1E65-4D84-9A8E-754345FAE76B}"/>
    <dgm:cxn modelId="{DEBA2441-2A03-44DA-A323-0A0E8E6F847B}" type="presOf" srcId="{760C15D0-D465-473E-9D85-26AF4ABB6743}" destId="{2441AA33-AD23-436B-9395-8614FDC0C3E4}" srcOrd="0" destOrd="0" presId="urn:microsoft.com/office/officeart/2005/8/layout/rings+Icon"/>
    <dgm:cxn modelId="{2B8D1BA5-07C7-4F03-B8DA-6E6F87251567}" type="presParOf" srcId="{8653E0BA-E12D-4D29-A722-A0C3BDE72B51}" destId="{66A9084D-A3C8-4348-A3F5-EB6D5BEF3255}" srcOrd="0" destOrd="0" presId="urn:microsoft.com/office/officeart/2005/8/layout/rings+Icon"/>
    <dgm:cxn modelId="{B5EA6247-607C-44ED-8BEB-A5706AFCA23B}" type="presParOf" srcId="{8653E0BA-E12D-4D29-A722-A0C3BDE72B51}" destId="{A491F8C6-A698-49ED-818C-B298F6182144}" srcOrd="1" destOrd="0" presId="urn:microsoft.com/office/officeart/2005/8/layout/rings+Icon"/>
    <dgm:cxn modelId="{92D01E0C-8233-4F4C-9725-42ECC399600E}" type="presParOf" srcId="{8653E0BA-E12D-4D29-A722-A0C3BDE72B51}" destId="{2441AA33-AD23-436B-9395-8614FDC0C3E4}" srcOrd="2" destOrd="0" presId="urn:microsoft.com/office/officeart/2005/8/layout/rings+Icon"/>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6A9084D-A3C8-4348-A3F5-EB6D5BEF3255}">
      <dsp:nvSpPr>
        <dsp:cNvPr id="0" name=""/>
        <dsp:cNvSpPr/>
      </dsp:nvSpPr>
      <dsp:spPr>
        <a:xfrm>
          <a:off x="1093176" y="69195"/>
          <a:ext cx="2262795" cy="2262762"/>
        </a:xfrm>
        <a:prstGeom prst="ellipse">
          <a:avLst/>
        </a:prstGeom>
        <a:solidFill>
          <a:srgbClr val="E08030">
            <a:alpha val="74902"/>
          </a:srgbClr>
        </a:solidFill>
        <a:ln w="41275">
          <a:gradFill>
            <a:gsLst>
              <a:gs pos="0">
                <a:schemeClr val="tx2">
                  <a:lumMod val="75000"/>
                </a:schemeClr>
              </a:gs>
              <a:gs pos="50000">
                <a:schemeClr val="accent1">
                  <a:tint val="44500"/>
                  <a:satMod val="160000"/>
                </a:schemeClr>
              </a:gs>
              <a:gs pos="100000">
                <a:schemeClr val="accent1">
                  <a:tint val="23500"/>
                  <a:satMod val="160000"/>
                </a:schemeClr>
              </a:gs>
            </a:gsLst>
            <a:lin ang="5400000" scaled="0"/>
          </a:gradFill>
        </a:ln>
        <a:effectLst/>
        <a:scene3d>
          <a:camera prst="isometricOffAxis2Left" zoom="95000"/>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it-IT" sz="1200" kern="1200" dirty="0"/>
        </a:p>
      </dsp:txBody>
      <dsp:txXfrm>
        <a:off x="1093176" y="69195"/>
        <a:ext cx="2262795" cy="2262762"/>
      </dsp:txXfrm>
    </dsp:sp>
    <dsp:sp modelId="{A491F8C6-A698-49ED-818C-B298F6182144}">
      <dsp:nvSpPr>
        <dsp:cNvPr id="0" name=""/>
        <dsp:cNvSpPr/>
      </dsp:nvSpPr>
      <dsp:spPr>
        <a:xfrm>
          <a:off x="1792672" y="1077153"/>
          <a:ext cx="2262795" cy="2262762"/>
        </a:xfrm>
        <a:prstGeom prst="ellipse">
          <a:avLst/>
        </a:prstGeom>
        <a:solidFill>
          <a:srgbClr val="00B0F0">
            <a:alpha val="75000"/>
          </a:srgbClr>
        </a:solidFill>
        <a:ln w="41275">
          <a:gradFill>
            <a:gsLst>
              <a:gs pos="0">
                <a:schemeClr val="tx2">
                  <a:lumMod val="75000"/>
                </a:schemeClr>
              </a:gs>
              <a:gs pos="50000">
                <a:schemeClr val="accent1">
                  <a:tint val="44500"/>
                  <a:satMod val="160000"/>
                </a:schemeClr>
              </a:gs>
              <a:gs pos="100000">
                <a:schemeClr val="accent1">
                  <a:tint val="23500"/>
                  <a:satMod val="160000"/>
                </a:schemeClr>
              </a:gs>
            </a:gsLst>
            <a:lin ang="5400000" scaled="0"/>
          </a:gradFill>
        </a:ln>
        <a:effectLst/>
        <a:scene3d>
          <a:camera prst="isometricOffAxis2Left" zoom="95000"/>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it-IT" sz="1200" b="1" kern="1200" dirty="0">
            <a:solidFill>
              <a:schemeClr val="bg1"/>
            </a:solidFill>
          </a:endParaRPr>
        </a:p>
      </dsp:txBody>
      <dsp:txXfrm>
        <a:off x="1792672" y="1077153"/>
        <a:ext cx="2262795" cy="2262762"/>
      </dsp:txXfrm>
    </dsp:sp>
    <dsp:sp modelId="{2441AA33-AD23-436B-9395-8614FDC0C3E4}">
      <dsp:nvSpPr>
        <dsp:cNvPr id="0" name=""/>
        <dsp:cNvSpPr/>
      </dsp:nvSpPr>
      <dsp:spPr>
        <a:xfrm>
          <a:off x="2430237" y="69195"/>
          <a:ext cx="2262795" cy="2262762"/>
        </a:xfrm>
        <a:prstGeom prst="ellipse">
          <a:avLst/>
        </a:prstGeom>
        <a:solidFill>
          <a:srgbClr val="92D050">
            <a:alpha val="75000"/>
          </a:srgbClr>
        </a:solidFill>
        <a:ln w="41275">
          <a:gradFill>
            <a:gsLst>
              <a:gs pos="0">
                <a:schemeClr val="tx2">
                  <a:lumMod val="75000"/>
                </a:schemeClr>
              </a:gs>
              <a:gs pos="50000">
                <a:schemeClr val="accent1">
                  <a:tint val="44500"/>
                  <a:satMod val="160000"/>
                </a:schemeClr>
              </a:gs>
              <a:gs pos="100000">
                <a:schemeClr val="accent1">
                  <a:tint val="23500"/>
                  <a:satMod val="160000"/>
                </a:schemeClr>
              </a:gs>
            </a:gsLst>
            <a:lin ang="5400000" scaled="0"/>
          </a:gradFill>
        </a:ln>
        <a:effectLst/>
        <a:scene3d>
          <a:camera prst="isometricOffAxis2Left" zoom="95000"/>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r" defTabSz="533400">
            <a:lnSpc>
              <a:spcPct val="90000"/>
            </a:lnSpc>
            <a:spcBef>
              <a:spcPct val="0"/>
            </a:spcBef>
            <a:spcAft>
              <a:spcPct val="35000"/>
            </a:spcAft>
          </a:pPr>
          <a:endParaRPr lang="it-IT" sz="1200" kern="1200" dirty="0"/>
        </a:p>
      </dsp:txBody>
      <dsp:txXfrm>
        <a:off x="2430237" y="69195"/>
        <a:ext cx="2262795" cy="2262762"/>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Anelli interconnessi"/>
  <dgm:desc val="Mostra idee o concetti sovrapposti o interconnessi. Le prime sette righe di testo di livello 1 corrispondono a un cerchio. Il testo non utilizzato non viene visualizzato, ma rimane disponibile se si cambia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BC35E5-5EB8-483A-A2D9-7EE87F829800}" type="datetimeFigureOut">
              <a:rPr lang="it-IT" smtClean="0"/>
              <a:pPr/>
              <a:t>05/10/2012</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758B86-F9AA-404A-81E7-C5E8390A689C}" type="slidenum">
              <a:rPr lang="it-IT" smtClean="0"/>
              <a:pPr/>
              <a:t>‹N›</a:t>
            </a:fld>
            <a:endParaRPr lang="it-IT"/>
          </a:p>
        </p:txBody>
      </p:sp>
    </p:spTree>
    <p:extLst>
      <p:ext uri="{BB962C8B-B14F-4D97-AF65-F5344CB8AC3E}">
        <p14:creationId xmlns="" xmlns:p14="http://schemas.microsoft.com/office/powerpoint/2010/main" val="48071195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B87AB-1574-4D86-A9DA-23328148AE7D}" type="datetimeFigureOut">
              <a:rPr lang="it-IT" smtClean="0"/>
              <a:pPr/>
              <a:t>05/10/2012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80B7FE-070A-4E7B-ACDE-888475A08D1A}" type="slidenum">
              <a:rPr lang="it-IT" smtClean="0"/>
              <a:pPr/>
              <a:t>‹N›</a:t>
            </a:fld>
            <a:endParaRPr lang="it-IT"/>
          </a:p>
        </p:txBody>
      </p:sp>
    </p:spTree>
    <p:extLst>
      <p:ext uri="{BB962C8B-B14F-4D97-AF65-F5344CB8AC3E}">
        <p14:creationId xmlns="" xmlns:p14="http://schemas.microsoft.com/office/powerpoint/2010/main" val="425664629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080B7FE-070A-4E7B-ACDE-888475A08D1A}" type="slidenum">
              <a:rPr lang="it-IT" smtClean="0"/>
              <a:pPr/>
              <a:t>1</a:t>
            </a:fld>
            <a:endParaRPr lang="it-IT"/>
          </a:p>
        </p:txBody>
      </p:sp>
      <p:sp>
        <p:nvSpPr>
          <p:cNvPr id="5" name="Segnaposto piè di pagina 4"/>
          <p:cNvSpPr>
            <a:spLocks noGrp="1"/>
          </p:cNvSpPr>
          <p:nvPr>
            <p:ph type="ftr" sz="quarter" idx="11"/>
          </p:nvPr>
        </p:nvSpPr>
        <p:spPr/>
        <p:txBody>
          <a:bodyPr/>
          <a:lstStyle/>
          <a:p>
            <a:endParaRPr lang="it-IT"/>
          </a:p>
        </p:txBody>
      </p:sp>
    </p:spTree>
    <p:extLst>
      <p:ext uri="{BB962C8B-B14F-4D97-AF65-F5344CB8AC3E}">
        <p14:creationId xmlns="" xmlns:p14="http://schemas.microsoft.com/office/powerpoint/2010/main" val="3521888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ECE666-21C4-4B7A-9327-F31BA9EB49F2}" type="slidenum">
              <a:rPr lang="it-IT"/>
              <a:pPr/>
              <a:t>51</a:t>
            </a:fld>
            <a:endParaRPr lang="it-IT"/>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1E330E-6ABE-44FD-B266-1F504DE22062}" type="slidenum">
              <a:rPr lang="it-IT"/>
              <a:pPr/>
              <a:t>52</a:t>
            </a:fld>
            <a:endParaRPr lang="it-IT"/>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C3A63-3272-46BB-B41E-DAA37430BF90}" type="slidenum">
              <a:rPr lang="it-IT"/>
              <a:pPr/>
              <a:t>53</a:t>
            </a:fld>
            <a:endParaRPr lang="it-IT"/>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CF556-918F-48CA-A6AC-A69575B9A394}" type="slidenum">
              <a:rPr lang="it-IT"/>
              <a:pPr/>
              <a:t>54</a:t>
            </a:fld>
            <a:endParaRPr lang="it-IT"/>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EAE13D-CB95-48C3-A185-57126CE8A375}" type="slidenum">
              <a:rPr lang="it-IT"/>
              <a:pPr/>
              <a:t>55</a:t>
            </a:fld>
            <a:endParaRPr lang="it-IT"/>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62C88-57F1-48ED-A5DD-BAAAB5FFF29D}" type="slidenum">
              <a:rPr lang="it-IT"/>
              <a:pPr/>
              <a:t>56</a:t>
            </a:fld>
            <a:endParaRPr lang="it-IT"/>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F98334-C383-467B-A192-8B0C95D06B5C}" type="slidenum">
              <a:rPr lang="it-IT"/>
              <a:pPr/>
              <a:t>57</a:t>
            </a:fld>
            <a:endParaRPr lang="it-IT"/>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3B293E-417D-41A4-BBFA-2A65E14EC025}" type="slidenum">
              <a:rPr lang="it-IT"/>
              <a:pPr/>
              <a:t>58</a:t>
            </a:fld>
            <a:endParaRPr lang="it-IT"/>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0851C-5574-402A-A1CE-4D5345B3F901}" type="slidenum">
              <a:rPr lang="it-IT"/>
              <a:pPr/>
              <a:t>59</a:t>
            </a:fld>
            <a:endParaRPr lang="it-IT"/>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45781-5336-4C2B-A0BD-2730FB8F6BF7}" type="slidenum">
              <a:rPr lang="it-IT"/>
              <a:pPr/>
              <a:t>60</a:t>
            </a:fld>
            <a:endParaRPr lang="it-IT"/>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10"/>
          </p:nvPr>
        </p:nvSpPr>
        <p:spPr/>
        <p:txBody>
          <a:bodyPr/>
          <a:lstStyle/>
          <a:p>
            <a:endParaRPr lang="it-IT"/>
          </a:p>
        </p:txBody>
      </p:sp>
      <p:sp>
        <p:nvSpPr>
          <p:cNvPr id="5" name="Segnaposto numero diapositiva 4"/>
          <p:cNvSpPr>
            <a:spLocks noGrp="1"/>
          </p:cNvSpPr>
          <p:nvPr>
            <p:ph type="sldNum" sz="quarter" idx="11"/>
          </p:nvPr>
        </p:nvSpPr>
        <p:spPr/>
        <p:txBody>
          <a:bodyPr/>
          <a:lstStyle/>
          <a:p>
            <a:fld id="{2080B7FE-070A-4E7B-ACDE-888475A08D1A}" type="slidenum">
              <a:rPr lang="it-IT" smtClean="0"/>
              <a:pPr/>
              <a:t>6</a:t>
            </a:fld>
            <a:endParaRPr lang="it-IT"/>
          </a:p>
        </p:txBody>
      </p:sp>
    </p:spTree>
    <p:extLst>
      <p:ext uri="{BB962C8B-B14F-4D97-AF65-F5344CB8AC3E}">
        <p14:creationId xmlns="" xmlns:p14="http://schemas.microsoft.com/office/powerpoint/2010/main" val="3947721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EAB0FB-D0F5-4312-BE2A-F263F20B0467}" type="slidenum">
              <a:rPr lang="it-IT"/>
              <a:pPr/>
              <a:t>61</a:t>
            </a:fld>
            <a:endParaRPr lang="it-IT"/>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4E7BD6-0B01-49FB-B2E9-0806E0EF7454}" type="slidenum">
              <a:rPr lang="it-IT"/>
              <a:pPr/>
              <a:t>62</a:t>
            </a:fld>
            <a:endParaRPr lang="it-IT"/>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B82FF9-466C-472E-9681-48ADC79985FC}" type="slidenum">
              <a:rPr lang="it-IT"/>
              <a:pPr/>
              <a:t>63</a:t>
            </a:fld>
            <a:endParaRPr lang="it-IT"/>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FDBA6-AE1E-4072-B39E-7CADA4897A62}" type="slidenum">
              <a:rPr lang="it-IT"/>
              <a:pPr/>
              <a:t>64</a:t>
            </a:fld>
            <a:endParaRPr lang="it-IT"/>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B6A28A-A97C-484D-B5F4-74BEC2E82EB5}" type="slidenum">
              <a:rPr lang="it-IT"/>
              <a:pPr/>
              <a:t>65</a:t>
            </a:fld>
            <a:endParaRPr lang="it-IT"/>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10"/>
          </p:nvPr>
        </p:nvSpPr>
        <p:spPr/>
        <p:txBody>
          <a:bodyPr/>
          <a:lstStyle/>
          <a:p>
            <a:endParaRPr lang="it-IT"/>
          </a:p>
        </p:txBody>
      </p:sp>
      <p:sp>
        <p:nvSpPr>
          <p:cNvPr id="5" name="Segnaposto numero diapositiva 4"/>
          <p:cNvSpPr>
            <a:spLocks noGrp="1"/>
          </p:cNvSpPr>
          <p:nvPr>
            <p:ph type="sldNum" sz="quarter" idx="11"/>
          </p:nvPr>
        </p:nvSpPr>
        <p:spPr/>
        <p:txBody>
          <a:bodyPr/>
          <a:lstStyle/>
          <a:p>
            <a:fld id="{2080B7FE-070A-4E7B-ACDE-888475A08D1A}" type="slidenum">
              <a:rPr lang="it-IT" smtClean="0"/>
              <a:pPr/>
              <a:t>7</a:t>
            </a:fld>
            <a:endParaRPr lang="it-IT"/>
          </a:p>
        </p:txBody>
      </p:sp>
    </p:spTree>
    <p:extLst>
      <p:ext uri="{BB962C8B-B14F-4D97-AF65-F5344CB8AC3E}">
        <p14:creationId xmlns="" xmlns:p14="http://schemas.microsoft.com/office/powerpoint/2010/main" val="259515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EDA6827-58CA-4EDB-8879-77066A851041}" type="slidenum">
              <a:rPr lang="it-IT"/>
              <a:pPr/>
              <a:t>45</a:t>
            </a:fld>
            <a:endParaRPr lang="it-IT"/>
          </a:p>
        </p:txBody>
      </p:sp>
      <p:sp>
        <p:nvSpPr>
          <p:cNvPr id="18434" name="Segnaposto immagine diapositiva 1"/>
          <p:cNvSpPr>
            <a:spLocks noGrp="1" noRot="1" noChangeAspect="1" noTextEdit="1"/>
          </p:cNvSpPr>
          <p:nvPr>
            <p:ph type="sldImg"/>
          </p:nvPr>
        </p:nvSpPr>
        <p:spPr>
          <a:ln/>
        </p:spPr>
      </p:sp>
      <p:sp>
        <p:nvSpPr>
          <p:cNvPr id="18435" name="Segnaposto note 2"/>
          <p:cNvSpPr>
            <a:spLocks noGrp="1"/>
          </p:cNvSpPr>
          <p:nvPr>
            <p:ph type="body" idx="1"/>
          </p:nvPr>
        </p:nvSpPr>
        <p:spPr>
          <a:ln/>
        </p:spPr>
        <p:txBody>
          <a:bodyPr/>
          <a:lstStyle/>
          <a:p>
            <a:pPr>
              <a:spcBef>
                <a:spcPct val="0"/>
              </a:spcBef>
            </a:pPr>
            <a:endParaRPr lang="it-IT"/>
          </a:p>
        </p:txBody>
      </p:sp>
      <p:sp>
        <p:nvSpPr>
          <p:cNvPr id="2" name="Segnaposto numero diapositiva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6139017-7AE5-4B37-A87A-4AF3525F338B}" type="slidenum">
              <a:rPr lang="it-IT" sz="1200">
                <a:latin typeface="+mn-lt"/>
              </a:rPr>
              <a:pPr algn="r">
                <a:defRPr/>
              </a:pPr>
              <a:t>45</a:t>
            </a:fld>
            <a:endParaRPr lang="it-IT" sz="120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191B3B8-C517-442F-934C-F914C8B25712}" type="slidenum">
              <a:rPr lang="it-IT"/>
              <a:pPr/>
              <a:t>46</a:t>
            </a:fld>
            <a:endParaRPr lang="it-IT"/>
          </a:p>
        </p:txBody>
      </p:sp>
      <p:sp>
        <p:nvSpPr>
          <p:cNvPr id="20482" name="Segnaposto immagine diapositiva 1"/>
          <p:cNvSpPr>
            <a:spLocks noGrp="1" noRot="1" noChangeAspect="1" noTextEdit="1"/>
          </p:cNvSpPr>
          <p:nvPr>
            <p:ph type="sldImg"/>
          </p:nvPr>
        </p:nvSpPr>
        <p:spPr>
          <a:ln/>
        </p:spPr>
      </p:sp>
      <p:sp>
        <p:nvSpPr>
          <p:cNvPr id="20483" name="Segnaposto note 2"/>
          <p:cNvSpPr>
            <a:spLocks noGrp="1"/>
          </p:cNvSpPr>
          <p:nvPr>
            <p:ph type="body" idx="1"/>
          </p:nvPr>
        </p:nvSpPr>
        <p:spPr>
          <a:ln/>
        </p:spPr>
        <p:txBody>
          <a:bodyPr/>
          <a:lstStyle/>
          <a:p>
            <a:pPr>
              <a:spcBef>
                <a:spcPct val="0"/>
              </a:spcBef>
            </a:pPr>
            <a:endParaRPr lang="it-IT"/>
          </a:p>
        </p:txBody>
      </p:sp>
      <p:sp>
        <p:nvSpPr>
          <p:cNvPr id="18435" name="Segnaposto numero diapositiva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64C1E39-5C95-4E57-BE46-CA18D3A96651}" type="slidenum">
              <a:rPr lang="it-IT" sz="1200">
                <a:latin typeface="+mn-lt"/>
              </a:rPr>
              <a:pPr algn="r">
                <a:defRPr/>
              </a:pPr>
              <a:t>46</a:t>
            </a:fld>
            <a:endParaRPr lang="it-IT" sz="120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535B7-84BE-416B-A5D4-A27EE7C117A2}" type="slidenum">
              <a:rPr lang="it-IT"/>
              <a:pPr/>
              <a:t>47</a:t>
            </a:fld>
            <a:endParaRPr lang="it-IT"/>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B7FD90-52AA-4412-AF1B-6A4466083556}" type="slidenum">
              <a:rPr lang="it-IT"/>
              <a:pPr/>
              <a:t>48</a:t>
            </a:fld>
            <a:endParaRPr lang="it-IT"/>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A0F5F6-04B2-4140-9379-01B300ECB804}" type="slidenum">
              <a:rPr lang="it-IT"/>
              <a:pPr/>
              <a:t>49</a:t>
            </a:fld>
            <a:endParaRPr lang="it-IT"/>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35CB8-5BD4-4D56-9EA7-E3F105153F85}" type="slidenum">
              <a:rPr lang="it-IT"/>
              <a:pPr/>
              <a:t>50</a:t>
            </a:fld>
            <a:endParaRPr lang="it-IT"/>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pic>
        <p:nvPicPr>
          <p:cNvPr id="1026" name="Picture 2" descr="C:\Users\Alessio\Desktop\Presentazione_Grandi rischi\Terremoto Emilia\2012_05_29 Mirandola_seconda scossa\Orsola\DSC05790.JPG"/>
          <p:cNvPicPr>
            <a:picLocks noChangeAspect="1" noChangeArrowheads="1"/>
          </p:cNvPicPr>
          <p:nvPr userDrawn="1"/>
        </p:nvPicPr>
        <p:blipFill>
          <a:blip r:embed="rId2" cstate="email">
            <a:duotone>
              <a:schemeClr val="bg2">
                <a:shade val="45000"/>
                <a:satMod val="135000"/>
              </a:schemeClr>
              <a:prstClr val="white"/>
            </a:duotone>
            <a:extLst>
              <a:ext uri="{BEBA8EAE-BF5A-486C-A8C5-ECC9F3942E4B}">
                <a14:imgProps xmlns="" xmlns:a14="http://schemas.microsoft.com/office/drawing/2010/main">
                  <a14:imgLayer r:embed="rId3">
                    <a14:imgEffect>
                      <a14:sharpenSoften amount="-8000"/>
                    </a14:imgEffect>
                    <a14:imgEffect>
                      <a14:colorTemperature colorTemp="4700"/>
                    </a14:imgEffect>
                    <a14:imgEffect>
                      <a14:saturation sat="388000"/>
                    </a14:imgEffect>
                    <a14:imgEffect>
                      <a14:brightnessContrast bright="46000" contrast="-5000"/>
                    </a14:imgEffect>
                  </a14:imgLayer>
                </a14:imgProps>
              </a:ext>
              <a:ext uri="{28A0092B-C50C-407E-A947-70E740481C1C}">
                <a14:useLocalDpi xmlns=""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C:\Users\Alessio\Desktop\Presentazione_Grandi rischi\reluis_95501.jpg"/>
          <p:cNvPicPr>
            <a:picLocks noChangeAspect="1" noChangeArrowheads="1"/>
          </p:cNvPicPr>
          <p:nvPr userDrawn="1"/>
        </p:nvPicPr>
        <p:blipFill>
          <a:blip r:embed="rId4" cstate="email">
            <a:extLst>
              <a:ext uri="{28A0092B-C50C-407E-A947-70E740481C1C}">
                <a14:useLocalDpi xmlns="" xmlns:a14="http://schemas.microsoft.com/office/drawing/2010/main"/>
              </a:ext>
            </a:extLst>
          </a:blip>
          <a:srcRect/>
          <a:stretch>
            <a:fillRect/>
          </a:stretch>
        </p:blipFill>
        <p:spPr bwMode="auto">
          <a:xfrm>
            <a:off x="6809951" y="176137"/>
            <a:ext cx="1944763" cy="52003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CasellaDiTesto 6"/>
          <p:cNvSpPr txBox="1"/>
          <p:nvPr userDrawn="1"/>
        </p:nvSpPr>
        <p:spPr>
          <a:xfrm>
            <a:off x="3276404" y="116632"/>
            <a:ext cx="2807764" cy="646331"/>
          </a:xfrm>
          <a:prstGeom prst="rect">
            <a:avLst/>
          </a:prstGeom>
          <a:noFill/>
        </p:spPr>
        <p:txBody>
          <a:bodyPr wrap="square" rtlCol="0">
            <a:spAutoFit/>
          </a:bodyPr>
          <a:lstStyle/>
          <a:p>
            <a:pPr algn="ctr"/>
            <a:r>
              <a:rPr lang="it-IT" sz="1800" b="1" dirty="0" smtClean="0">
                <a:solidFill>
                  <a:srgbClr val="002060"/>
                </a:solidFill>
                <a:latin typeface="Book Antiqua" pitchFamily="18" charset="0"/>
                <a:cs typeface="Times New Roman" pitchFamily="18" charset="0"/>
              </a:rPr>
              <a:t>Dipartimento</a:t>
            </a:r>
            <a:r>
              <a:rPr lang="it-IT" sz="1800" b="1" baseline="0" dirty="0" smtClean="0">
                <a:solidFill>
                  <a:srgbClr val="002060"/>
                </a:solidFill>
                <a:latin typeface="Book Antiqua" pitchFamily="18" charset="0"/>
                <a:cs typeface="Times New Roman" pitchFamily="18" charset="0"/>
              </a:rPr>
              <a:t> di Ingegneria Strutturale </a:t>
            </a:r>
            <a:endParaRPr lang="it-IT" sz="1800" b="1" dirty="0">
              <a:solidFill>
                <a:srgbClr val="002060"/>
              </a:solidFill>
              <a:latin typeface="Book Antiqua" pitchFamily="18" charset="0"/>
              <a:cs typeface="Times New Roman" pitchFamily="18" charset="0"/>
            </a:endParaRPr>
          </a:p>
        </p:txBody>
      </p:sp>
      <p:pic>
        <p:nvPicPr>
          <p:cNvPr id="1033" name="Picture 9" descr="C:\Users\Alessio\Desktop\Presentazione_Grandi rischi\images.jpg"/>
          <p:cNvPicPr>
            <a:picLocks noChangeAspect="1" noChangeArrowheads="1"/>
          </p:cNvPicPr>
          <p:nvPr userDrawn="1"/>
        </p:nvPicPr>
        <p:blipFill>
          <a:blip r:embed="rId5" cstate="print">
            <a:extLst>
              <a:ext uri="{28A0092B-C50C-407E-A947-70E740481C1C}">
                <a14:useLocalDpi xmlns="" xmlns:a14="http://schemas.microsoft.com/office/drawing/2010/main"/>
              </a:ext>
            </a:extLst>
          </a:blip>
          <a:srcRect/>
          <a:stretch>
            <a:fillRect/>
          </a:stretch>
        </p:blipFill>
        <p:spPr bwMode="auto">
          <a:xfrm>
            <a:off x="35496" y="86569"/>
            <a:ext cx="609600" cy="60960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CasellaDiTesto 16"/>
          <p:cNvSpPr txBox="1"/>
          <p:nvPr userDrawn="1"/>
        </p:nvSpPr>
        <p:spPr>
          <a:xfrm>
            <a:off x="539552" y="138698"/>
            <a:ext cx="2592288" cy="646331"/>
          </a:xfrm>
          <a:prstGeom prst="rect">
            <a:avLst/>
          </a:prstGeom>
          <a:noFill/>
        </p:spPr>
        <p:txBody>
          <a:bodyPr wrap="square" rtlCol="0">
            <a:spAutoFit/>
          </a:bodyPr>
          <a:lstStyle/>
          <a:p>
            <a:pPr algn="ctr"/>
            <a:r>
              <a:rPr lang="it-IT" sz="1800" b="1" dirty="0" smtClean="0">
                <a:solidFill>
                  <a:srgbClr val="002060"/>
                </a:solidFill>
                <a:latin typeface="Book Antiqua" pitchFamily="18" charset="0"/>
                <a:cs typeface="Times New Roman" pitchFamily="18" charset="0"/>
              </a:rPr>
              <a:t>Università degli</a:t>
            </a:r>
            <a:r>
              <a:rPr lang="it-IT" sz="1800" b="1" baseline="0" dirty="0" smtClean="0">
                <a:solidFill>
                  <a:srgbClr val="002060"/>
                </a:solidFill>
                <a:latin typeface="Book Antiqua" pitchFamily="18" charset="0"/>
                <a:cs typeface="Times New Roman" pitchFamily="18" charset="0"/>
              </a:rPr>
              <a:t> Studi di Napoli Federico II</a:t>
            </a:r>
            <a:endParaRPr lang="it-IT" sz="1800" b="1" dirty="0">
              <a:solidFill>
                <a:srgbClr val="002060"/>
              </a:solidFill>
              <a:latin typeface="Book Antiqua" pitchFamily="18" charset="0"/>
              <a:cs typeface="Times New Roman" pitchFamily="18" charset="0"/>
            </a:endParaRPr>
          </a:p>
        </p:txBody>
      </p:sp>
    </p:spTree>
    <p:extLst>
      <p:ext uri="{BB962C8B-B14F-4D97-AF65-F5344CB8AC3E}">
        <p14:creationId xmlns="" xmlns:p14="http://schemas.microsoft.com/office/powerpoint/2010/main" val="14708309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5" name="Segnaposto piè di pagina 4"/>
          <p:cNvSpPr>
            <a:spLocks noGrp="1"/>
          </p:cNvSpPr>
          <p:nvPr>
            <p:ph type="ftr" sz="quarter" idx="11"/>
          </p:nvPr>
        </p:nvSpPr>
        <p:spPr>
          <a:xfrm>
            <a:off x="152400" y="6453336"/>
            <a:ext cx="8884096" cy="365125"/>
          </a:xfrm>
          <a:prstGeom prst="rect">
            <a:avLst/>
          </a:prstGeom>
        </p:spPr>
        <p:txBody>
          <a:bodyPr/>
          <a:lstStyle>
            <a:lvl1pPr>
              <a:defRPr sz="1600" b="1">
                <a:solidFill>
                  <a:schemeClr val="tx1"/>
                </a:solidFill>
                <a:latin typeface="Book Antiqua" pitchFamily="18" charset="0"/>
                <a:cs typeface="Times New Roman" pitchFamily="18" charset="0"/>
              </a:defRPr>
            </a:lvl1pPr>
          </a:lstStyle>
          <a:p>
            <a:r>
              <a:rPr lang="it-IT" smtClean="0"/>
              <a:t>Edifici industriali e sisma: la lezione del terremoto dell’Emilia - </a:t>
            </a:r>
            <a:r>
              <a:rPr lang="it-IT" b="0" i="1" smtClean="0"/>
              <a:t>Prof. Ing. Gaetano Manfredi</a:t>
            </a:r>
            <a:endParaRPr lang="it-IT" b="0" i="1" dirty="0"/>
          </a:p>
        </p:txBody>
      </p:sp>
      <p:pic>
        <p:nvPicPr>
          <p:cNvPr id="1026" name="Picture 2" descr="C:\Users\Alessio\Desktop\Presentazione_Grandi rischi\Terremoto Emilia\2012_05_29 Mirandola_seconda scossa\Orsola\DSC05790.JPG"/>
          <p:cNvPicPr>
            <a:picLocks noChangeAspect="1" noChangeArrowheads="1"/>
          </p:cNvPicPr>
          <p:nvPr userDrawn="1"/>
        </p:nvPicPr>
        <p:blipFill>
          <a:blip r:embed="rId2" cstate="email">
            <a:duotone>
              <a:schemeClr val="bg2">
                <a:shade val="45000"/>
                <a:satMod val="135000"/>
              </a:schemeClr>
              <a:prstClr val="white"/>
            </a:duotone>
            <a:extLst>
              <a:ext uri="{BEBA8EAE-BF5A-486C-A8C5-ECC9F3942E4B}">
                <a14:imgProps xmlns="" xmlns:a14="http://schemas.microsoft.com/office/drawing/2010/main">
                  <a14:imgLayer r:embed="rId3">
                    <a14:imgEffect>
                      <a14:sharpenSoften amount="-8000"/>
                    </a14:imgEffect>
                    <a14:imgEffect>
                      <a14:colorTemperature colorTemp="4700"/>
                    </a14:imgEffect>
                    <a14:imgEffect>
                      <a14:saturation sat="388000"/>
                    </a14:imgEffect>
                    <a14:imgEffect>
                      <a14:brightnessContrast bright="46000" contrast="-5000"/>
                    </a14:imgEffect>
                  </a14:imgLayer>
                </a14:imgProps>
              </a:ext>
              <a:ext uri="{28A0092B-C50C-407E-A947-70E740481C1C}">
                <a14:useLocalDpi xmlns=""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784603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245225"/>
            <a:ext cx="2133600" cy="476250"/>
          </a:xfrm>
          <a:prstGeom prst="rect">
            <a:avLst/>
          </a:prstGeom>
        </p:spPr>
        <p:txBody>
          <a:bodyPr/>
          <a:lstStyle>
            <a:lvl1pPr>
              <a:defRPr/>
            </a:lvl1pPr>
          </a:lstStyle>
          <a:p>
            <a:endParaRPr lang="it-IT"/>
          </a:p>
        </p:txBody>
      </p:sp>
      <p:sp>
        <p:nvSpPr>
          <p:cNvPr id="3" name="Segnaposto piè di pagina 2"/>
          <p:cNvSpPr>
            <a:spLocks noGrp="1"/>
          </p:cNvSpPr>
          <p:nvPr>
            <p:ph type="ftr" sz="quarter" idx="11"/>
          </p:nvPr>
        </p:nvSpPr>
        <p:spPr>
          <a:xfrm>
            <a:off x="3124200" y="6245225"/>
            <a:ext cx="2895600" cy="476250"/>
          </a:xfrm>
          <a:prstGeom prst="rect">
            <a:avLst/>
          </a:prstGeom>
        </p:spPr>
        <p:txBody>
          <a:bodyPr/>
          <a:lstStyle>
            <a:lvl1pPr>
              <a:defRPr/>
            </a:lvl1pPr>
          </a:lstStyle>
          <a:p>
            <a:endParaRPr lang="it-IT"/>
          </a:p>
        </p:txBody>
      </p:sp>
      <p:sp>
        <p:nvSpPr>
          <p:cNvPr id="4" name="Segnaposto numero diapositiva 3"/>
          <p:cNvSpPr>
            <a:spLocks noGrp="1"/>
          </p:cNvSpPr>
          <p:nvPr>
            <p:ph type="sldNum" sz="quarter" idx="12"/>
          </p:nvPr>
        </p:nvSpPr>
        <p:spPr>
          <a:xfrm>
            <a:off x="6553200" y="6245225"/>
            <a:ext cx="2133600" cy="476250"/>
          </a:xfrm>
          <a:prstGeom prst="rect">
            <a:avLst/>
          </a:prstGeom>
        </p:spPr>
        <p:txBody>
          <a:bodyPr/>
          <a:lstStyle>
            <a:lvl1pPr>
              <a:defRPr/>
            </a:lvl1pPr>
          </a:lstStyle>
          <a:p>
            <a:fld id="{EAB5691C-ECFB-48E4-9A63-C2B15FD18735}"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245225"/>
            <a:ext cx="2133600" cy="476250"/>
          </a:xfrm>
          <a:prstGeom prst="rect">
            <a:avLst/>
          </a:prstGeom>
        </p:spPr>
        <p:txBody>
          <a:bodyPr/>
          <a:lstStyle>
            <a:lvl1pPr>
              <a:defRPr/>
            </a:lvl1pPr>
          </a:lstStyle>
          <a:p>
            <a:endParaRPr lang="it-IT"/>
          </a:p>
        </p:txBody>
      </p:sp>
      <p:sp>
        <p:nvSpPr>
          <p:cNvPr id="5" name="Segnaposto piè di pagina 4"/>
          <p:cNvSpPr>
            <a:spLocks noGrp="1"/>
          </p:cNvSpPr>
          <p:nvPr>
            <p:ph type="ftr" sz="quarter" idx="11"/>
          </p:nvPr>
        </p:nvSpPr>
        <p:spPr>
          <a:xfrm>
            <a:off x="3124200" y="6245225"/>
            <a:ext cx="2895600" cy="476250"/>
          </a:xfrm>
          <a:prstGeom prst="rect">
            <a:avLst/>
          </a:prstGeom>
        </p:spPr>
        <p:txBody>
          <a:bodyPr/>
          <a:lstStyle>
            <a:lvl1pPr>
              <a:defRPr/>
            </a:lvl1pPr>
          </a:lstStyle>
          <a:p>
            <a:endParaRPr lang="it-IT"/>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3B135F39-1488-4B25-B36D-640CCCCCE5CC}"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3114314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4.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5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67544" y="2204864"/>
            <a:ext cx="8280920" cy="1440160"/>
          </a:xfrm>
        </p:spPr>
        <p:txBody>
          <a:bodyPr>
            <a:noAutofit/>
          </a:bodyPr>
          <a:lstStyle/>
          <a:p>
            <a:r>
              <a:rPr lang="it-IT" dirty="0">
                <a:latin typeface="Book Antiqua" pitchFamily="18" charset="0"/>
              </a:rPr>
              <a:t>Edifici industriali e sisma: </a:t>
            </a:r>
            <a:r>
              <a:rPr lang="it-IT" dirty="0" smtClean="0">
                <a:latin typeface="Book Antiqua" pitchFamily="18" charset="0"/>
              </a:rPr>
              <a:t>la lezione del terremoto dell’Emilia</a:t>
            </a:r>
            <a:endParaRPr lang="it-IT" dirty="0">
              <a:latin typeface="Book Antiqua" pitchFamily="18" charset="0"/>
            </a:endParaRPr>
          </a:p>
        </p:txBody>
      </p:sp>
      <p:sp>
        <p:nvSpPr>
          <p:cNvPr id="3" name="Sottotitolo 2"/>
          <p:cNvSpPr>
            <a:spLocks noGrp="1"/>
          </p:cNvSpPr>
          <p:nvPr>
            <p:ph type="subTitle" idx="1"/>
          </p:nvPr>
        </p:nvSpPr>
        <p:spPr>
          <a:xfrm>
            <a:off x="1371600" y="4196680"/>
            <a:ext cx="6400800" cy="1752600"/>
          </a:xfrm>
        </p:spPr>
        <p:txBody>
          <a:bodyPr>
            <a:noAutofit/>
          </a:bodyPr>
          <a:lstStyle/>
          <a:p>
            <a:r>
              <a:rPr lang="it-IT" dirty="0" smtClean="0">
                <a:solidFill>
                  <a:schemeClr val="tx1"/>
                </a:solidFill>
                <a:latin typeface="Book Antiqua" pitchFamily="18" charset="0"/>
              </a:rPr>
              <a:t>Prof. Ing. Gaetano Manfredi</a:t>
            </a:r>
          </a:p>
          <a:p>
            <a:r>
              <a:rPr lang="it-IT" sz="2400" dirty="0" smtClean="0">
                <a:solidFill>
                  <a:schemeClr val="tx1"/>
                </a:solidFill>
                <a:latin typeface="Book Antiqua" pitchFamily="18" charset="0"/>
              </a:rPr>
              <a:t>Dipartimento di Ingegneria Strutturale</a:t>
            </a:r>
          </a:p>
          <a:p>
            <a:r>
              <a:rPr lang="it-IT" sz="2400" dirty="0" smtClean="0">
                <a:solidFill>
                  <a:schemeClr val="tx1"/>
                </a:solidFill>
                <a:latin typeface="Book Antiqua" pitchFamily="18" charset="0"/>
              </a:rPr>
              <a:t>Università degli Studi Federico II di Napoli</a:t>
            </a:r>
            <a:endParaRPr lang="it-IT" sz="2400" dirty="0">
              <a:solidFill>
                <a:schemeClr val="tx1"/>
              </a:solidFill>
              <a:latin typeface="Book Antiqua" pitchFamily="18" charset="0"/>
            </a:endParaRPr>
          </a:p>
        </p:txBody>
      </p:sp>
      <p:sp>
        <p:nvSpPr>
          <p:cNvPr id="7" name="CasellaDiTesto 6"/>
          <p:cNvSpPr txBox="1"/>
          <p:nvPr/>
        </p:nvSpPr>
        <p:spPr>
          <a:xfrm>
            <a:off x="251520" y="6341258"/>
            <a:ext cx="8568952" cy="400110"/>
          </a:xfrm>
          <a:prstGeom prst="rect">
            <a:avLst/>
          </a:prstGeom>
          <a:noFill/>
        </p:spPr>
        <p:txBody>
          <a:bodyPr wrap="square" rtlCol="0">
            <a:spAutoFit/>
          </a:bodyPr>
          <a:lstStyle/>
          <a:p>
            <a:pPr algn="ctr"/>
            <a:r>
              <a:rPr lang="it-IT" sz="2000" b="1" dirty="0" smtClean="0">
                <a:latin typeface="Book Antiqua" pitchFamily="18" charset="0"/>
                <a:cs typeface="Times New Roman" pitchFamily="18" charset="0"/>
              </a:rPr>
              <a:t>Firenze</a:t>
            </a:r>
            <a:r>
              <a:rPr lang="it-IT" sz="2000" b="1" dirty="0">
                <a:latin typeface="Book Antiqua" pitchFamily="18" charset="0"/>
                <a:cs typeface="Times New Roman" pitchFamily="18" charset="0"/>
              </a:rPr>
              <a:t>, </a:t>
            </a:r>
            <a:r>
              <a:rPr lang="it-IT" sz="2000" b="1" dirty="0" smtClean="0">
                <a:latin typeface="Book Antiqua" pitchFamily="18" charset="0"/>
                <a:cs typeface="Times New Roman" pitchFamily="18" charset="0"/>
              </a:rPr>
              <a:t>05/10/2012</a:t>
            </a:r>
            <a:endParaRPr lang="it-IT" sz="2000" b="1" dirty="0">
              <a:latin typeface="Book Antiqua" pitchFamily="18" charset="0"/>
              <a:cs typeface="Times New Roman" pitchFamily="18" charset="0"/>
            </a:endParaRPr>
          </a:p>
        </p:txBody>
      </p:sp>
      <p:sp>
        <p:nvSpPr>
          <p:cNvPr id="5" name="CasellaDiTesto 4"/>
          <p:cNvSpPr txBox="1"/>
          <p:nvPr/>
        </p:nvSpPr>
        <p:spPr>
          <a:xfrm>
            <a:off x="251520" y="848906"/>
            <a:ext cx="8568952" cy="830997"/>
          </a:xfrm>
          <a:prstGeom prst="rect">
            <a:avLst/>
          </a:prstGeom>
          <a:noFill/>
        </p:spPr>
        <p:txBody>
          <a:bodyPr wrap="square" rtlCol="0">
            <a:spAutoFit/>
          </a:bodyPr>
          <a:lstStyle/>
          <a:p>
            <a:pPr algn="ctr"/>
            <a:r>
              <a:rPr lang="it-IT" sz="2400" i="1" dirty="0">
                <a:latin typeface="Book Antiqua" pitchFamily="18" charset="0"/>
                <a:cs typeface="Times New Roman" pitchFamily="18" charset="0"/>
              </a:rPr>
              <a:t>Protezione sismica degli immobili industriali, tutela dell’incolumità </a:t>
            </a:r>
            <a:r>
              <a:rPr lang="it-IT" sz="2400" i="1" dirty="0" smtClean="0">
                <a:latin typeface="Book Antiqua" pitchFamily="18" charset="0"/>
                <a:cs typeface="Times New Roman" pitchFamily="18" charset="0"/>
              </a:rPr>
              <a:t>e contributo alla crescita</a:t>
            </a:r>
          </a:p>
        </p:txBody>
      </p:sp>
    </p:spTree>
    <p:extLst>
      <p:ext uri="{BB962C8B-B14F-4D97-AF65-F5344CB8AC3E}">
        <p14:creationId xmlns="" xmlns:p14="http://schemas.microsoft.com/office/powerpoint/2010/main" val="268143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22" name="CasellaDiTesto 12"/>
          <p:cNvSpPr txBox="1">
            <a:spLocks noChangeArrowheads="1"/>
          </p:cNvSpPr>
          <p:nvPr/>
        </p:nvSpPr>
        <p:spPr bwMode="auto">
          <a:xfrm>
            <a:off x="271016" y="1914798"/>
            <a:ext cx="4589016" cy="1154162"/>
          </a:xfrm>
          <a:prstGeom prst="rect">
            <a:avLst/>
          </a:prstGeom>
          <a:noFill/>
          <a:ln w="9525">
            <a:noFill/>
            <a:miter lim="800000"/>
            <a:headEnd/>
            <a:tailEnd/>
          </a:ln>
        </p:spPr>
        <p:txBody>
          <a:bodyPr wrap="square">
            <a:spAutoFit/>
          </a:bodyPr>
          <a:lstStyle/>
          <a:p>
            <a:pPr algn="ctr"/>
            <a:r>
              <a:rPr lang="it-IT" sz="2300" dirty="0">
                <a:latin typeface="Book Antiqua" pitchFamily="18" charset="0"/>
                <a:cs typeface="Times New Roman" pitchFamily="18" charset="0"/>
              </a:rPr>
              <a:t>Collasso dei tegoli di </a:t>
            </a:r>
            <a:r>
              <a:rPr lang="it-IT" sz="2300" dirty="0" smtClean="0">
                <a:latin typeface="Book Antiqua" pitchFamily="18" charset="0"/>
                <a:cs typeface="Times New Roman" pitchFamily="18" charset="0"/>
              </a:rPr>
              <a:t>copertura a causa della crisi della connessione </a:t>
            </a:r>
          </a:p>
          <a:p>
            <a:pPr algn="ctr"/>
            <a:r>
              <a:rPr lang="it-IT" sz="2300" dirty="0" smtClean="0">
                <a:latin typeface="Book Antiqua" pitchFamily="18" charset="0"/>
                <a:cs typeface="Times New Roman" pitchFamily="18" charset="0"/>
              </a:rPr>
              <a:t>tegolo-trave</a:t>
            </a:r>
            <a:endParaRPr lang="it-IT" sz="2300" dirty="0">
              <a:latin typeface="Book Antiqua" pitchFamily="18" charset="0"/>
              <a:cs typeface="Times New Roman" pitchFamily="18" charset="0"/>
            </a:endParaRPr>
          </a:p>
        </p:txBody>
      </p:sp>
      <p:sp>
        <p:nvSpPr>
          <p:cNvPr id="24" name="Rectangle 18"/>
          <p:cNvSpPr>
            <a:spLocks noChangeArrowheads="1"/>
          </p:cNvSpPr>
          <p:nvPr/>
        </p:nvSpPr>
        <p:spPr bwMode="auto">
          <a:xfrm>
            <a:off x="5091806" y="548680"/>
            <a:ext cx="3950594" cy="2592047"/>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sp>
        <p:nvSpPr>
          <p:cNvPr id="25" name="CasellaDiTesto 11"/>
          <p:cNvSpPr txBox="1">
            <a:spLocks noChangeArrowheads="1"/>
          </p:cNvSpPr>
          <p:nvPr/>
        </p:nvSpPr>
        <p:spPr bwMode="auto">
          <a:xfrm>
            <a:off x="5091806" y="548680"/>
            <a:ext cx="3944690" cy="446276"/>
          </a:xfrm>
          <a:prstGeom prst="rect">
            <a:avLst/>
          </a:prstGeom>
          <a:noFill/>
          <a:ln w="9525">
            <a:noFill/>
            <a:miter lim="800000"/>
            <a:headEnd/>
            <a:tailEnd/>
          </a:ln>
        </p:spPr>
        <p:txBody>
          <a:bodyPr wrap="square">
            <a:spAutoFit/>
          </a:bodyPr>
          <a:lstStyle/>
          <a:p>
            <a:pPr algn="ctr"/>
            <a:r>
              <a:rPr lang="it-IT" sz="2300" i="1" u="sng" dirty="0">
                <a:latin typeface="Book Antiqua" pitchFamily="18" charset="0"/>
                <a:cs typeface="Times New Roman" pitchFamily="18" charset="0"/>
              </a:rPr>
              <a:t>Dettaglio connessione </a:t>
            </a:r>
            <a:r>
              <a:rPr lang="it-IT" sz="2300" i="1" u="sng" dirty="0" err="1">
                <a:latin typeface="Book Antiqua" pitchFamily="18" charset="0"/>
                <a:cs typeface="Times New Roman" pitchFamily="18" charset="0"/>
              </a:rPr>
              <a:t>attritiva</a:t>
            </a:r>
            <a:endParaRPr lang="it-IT" sz="2300" i="1" u="sng" dirty="0">
              <a:latin typeface="Book Antiqua" pitchFamily="18" charset="0"/>
              <a:cs typeface="Times New Roman" pitchFamily="18" charset="0"/>
            </a:endParaRPr>
          </a:p>
        </p:txBody>
      </p:sp>
      <p:sp>
        <p:nvSpPr>
          <p:cNvPr id="26" name="Rectangle 20"/>
          <p:cNvSpPr>
            <a:spLocks noChangeArrowheads="1"/>
          </p:cNvSpPr>
          <p:nvPr/>
        </p:nvSpPr>
        <p:spPr bwMode="auto">
          <a:xfrm>
            <a:off x="127000" y="3140968"/>
            <a:ext cx="8921750" cy="2653400"/>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pic>
        <p:nvPicPr>
          <p:cNvPr id="27" name="Picture 21"/>
          <p:cNvPicPr>
            <a:picLocks noChangeAspect="1" noChangeArrowheads="1"/>
          </p:cNvPicPr>
          <p:nvPr/>
        </p:nvPicPr>
        <p:blipFill>
          <a:blip r:embed="rId2" cstate="print"/>
          <a:srcRect/>
          <a:stretch>
            <a:fillRect/>
          </a:stretch>
        </p:blipFill>
        <p:spPr bwMode="auto">
          <a:xfrm>
            <a:off x="5257178" y="980727"/>
            <a:ext cx="3422647" cy="2160000"/>
          </a:xfrm>
          <a:prstGeom prst="rect">
            <a:avLst/>
          </a:prstGeom>
          <a:noFill/>
          <a:ln w="9525">
            <a:noFill/>
            <a:miter lim="800000"/>
            <a:headEnd/>
            <a:tailEnd/>
          </a:ln>
        </p:spPr>
      </p:pic>
      <p:pic>
        <p:nvPicPr>
          <p:cNvPr id="28" name="Picture 22"/>
          <p:cNvPicPr>
            <a:picLocks noChangeAspect="1" noChangeArrowheads="1"/>
          </p:cNvPicPr>
          <p:nvPr/>
        </p:nvPicPr>
        <p:blipFill>
          <a:blip r:embed="rId3" cstate="print"/>
          <a:srcRect/>
          <a:stretch>
            <a:fillRect/>
          </a:stretch>
        </p:blipFill>
        <p:spPr bwMode="auto">
          <a:xfrm>
            <a:off x="301651" y="3213256"/>
            <a:ext cx="3694285" cy="2520000"/>
          </a:xfrm>
          <a:prstGeom prst="rect">
            <a:avLst/>
          </a:prstGeom>
          <a:noFill/>
          <a:ln w="9525">
            <a:noFill/>
            <a:miter lim="800000"/>
            <a:headEnd/>
            <a:tailEnd/>
          </a:ln>
        </p:spPr>
      </p:pic>
      <p:pic>
        <p:nvPicPr>
          <p:cNvPr id="29" name="Picture 23"/>
          <p:cNvPicPr>
            <a:picLocks noChangeAspect="1" noChangeArrowheads="1"/>
          </p:cNvPicPr>
          <p:nvPr/>
        </p:nvPicPr>
        <p:blipFill>
          <a:blip r:embed="rId4" cstate="print"/>
          <a:srcRect/>
          <a:stretch>
            <a:fillRect/>
          </a:stretch>
        </p:blipFill>
        <p:spPr bwMode="auto">
          <a:xfrm>
            <a:off x="4910161" y="3212976"/>
            <a:ext cx="3694287" cy="2520000"/>
          </a:xfrm>
          <a:prstGeom prst="rect">
            <a:avLst/>
          </a:prstGeom>
          <a:noFill/>
          <a:ln w="9525">
            <a:noFill/>
            <a:miter lim="800000"/>
            <a:headEnd/>
            <a:tailEnd/>
          </a:ln>
        </p:spPr>
      </p:pic>
      <p:sp>
        <p:nvSpPr>
          <p:cNvPr id="30" name="CasellaDiTesto 12"/>
          <p:cNvSpPr txBox="1">
            <a:spLocks noChangeArrowheads="1"/>
          </p:cNvSpPr>
          <p:nvPr/>
        </p:nvSpPr>
        <p:spPr bwMode="auto">
          <a:xfrm>
            <a:off x="127000" y="725795"/>
            <a:ext cx="4984302" cy="830997"/>
          </a:xfrm>
          <a:prstGeom prst="rect">
            <a:avLst/>
          </a:prstGeom>
          <a:noFill/>
          <a:ln w="9525">
            <a:noFill/>
            <a:miter lim="800000"/>
            <a:headEnd/>
            <a:tailEnd/>
          </a:ln>
        </p:spPr>
        <p:txBody>
          <a:bodyPr wrap="square">
            <a:spAutoFit/>
          </a:bodyPr>
          <a:lstStyle/>
          <a:p>
            <a:pPr algn="ctr"/>
            <a:r>
              <a:rPr lang="it-IT" sz="2400" u="sng" dirty="0" smtClean="0">
                <a:latin typeface="Book Antiqua" pitchFamily="18" charset="0"/>
                <a:cs typeface="Times New Roman" pitchFamily="18" charset="0"/>
              </a:rPr>
              <a:t>CRITICITA’ DEI SISTEMI DI CONNESSIONE</a:t>
            </a:r>
          </a:p>
        </p:txBody>
      </p:sp>
      <p:sp>
        <p:nvSpPr>
          <p:cNvPr id="12" name="Rettangolo 11"/>
          <p:cNvSpPr/>
          <p:nvPr/>
        </p:nvSpPr>
        <p:spPr>
          <a:xfrm>
            <a:off x="107504" y="5805264"/>
            <a:ext cx="8928992" cy="738664"/>
          </a:xfrm>
          <a:prstGeom prst="rect">
            <a:avLst/>
          </a:prstGeom>
        </p:spPr>
        <p:txBody>
          <a:bodyPr wrap="square">
            <a:spAutoFit/>
          </a:bodyPr>
          <a:lstStyle/>
          <a:p>
            <a:r>
              <a:rPr lang="it-IT" sz="1400" dirty="0">
                <a:latin typeface="Book Antiqua" pitchFamily="18" charset="0"/>
              </a:rPr>
              <a:t>Ercolino M., Coppola O., Petrone C., Magliulo G., </a:t>
            </a:r>
            <a:r>
              <a:rPr lang="it-IT" sz="1400" i="1" dirty="0">
                <a:latin typeface="Book Antiqua" pitchFamily="18" charset="0"/>
              </a:rPr>
              <a:t>Report sui danni registrati a Mirandola (MO) in seguito all’evento sismico del 29 maggio 2012</a:t>
            </a:r>
            <a:r>
              <a:rPr lang="it-IT" sz="1400" dirty="0">
                <a:latin typeface="Book Antiqua" pitchFamily="18" charset="0"/>
              </a:rPr>
              <a:t>, 2012, disponibile in libero accesso al link </a:t>
            </a:r>
            <a:r>
              <a:rPr lang="it-IT" sz="1400" dirty="0" smtClean="0">
                <a:latin typeface="Book Antiqua" pitchFamily="18" charset="0"/>
              </a:rPr>
              <a:t>http</a:t>
            </a:r>
            <a:r>
              <a:rPr lang="it-IT" sz="1400" dirty="0">
                <a:latin typeface="Book Antiqua" pitchFamily="18" charset="0"/>
              </a:rPr>
              <a:t>://www.reluis.it/images/stories/2012_05_29_report%20Mirandola.pdf </a:t>
            </a:r>
          </a:p>
        </p:txBody>
      </p:sp>
    </p:spTree>
    <p:extLst>
      <p:ext uri="{BB962C8B-B14F-4D97-AF65-F5344CB8AC3E}">
        <p14:creationId xmlns="" xmlns:p14="http://schemas.microsoft.com/office/powerpoint/2010/main" val="363556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14" name="CasellaDiTesto 9"/>
          <p:cNvSpPr txBox="1">
            <a:spLocks noChangeArrowheads="1"/>
          </p:cNvSpPr>
          <p:nvPr/>
        </p:nvSpPr>
        <p:spPr bwMode="auto">
          <a:xfrm>
            <a:off x="0" y="929804"/>
            <a:ext cx="2916238" cy="1862048"/>
          </a:xfrm>
          <a:prstGeom prst="rect">
            <a:avLst/>
          </a:prstGeom>
          <a:noFill/>
          <a:ln w="9525">
            <a:noFill/>
            <a:miter lim="800000"/>
            <a:headEnd/>
            <a:tailEnd/>
          </a:ln>
        </p:spPr>
        <p:txBody>
          <a:bodyPr wrap="square">
            <a:spAutoFit/>
          </a:bodyPr>
          <a:lstStyle/>
          <a:p>
            <a:pPr algn="ctr"/>
            <a:r>
              <a:rPr lang="it-IT" sz="2300" dirty="0">
                <a:latin typeface="Book Antiqua" pitchFamily="18" charset="0"/>
                <a:cs typeface="Times New Roman" pitchFamily="18" charset="0"/>
              </a:rPr>
              <a:t>Perdita di appoggio della </a:t>
            </a:r>
            <a:r>
              <a:rPr lang="it-IT" sz="2300" dirty="0" smtClean="0">
                <a:latin typeface="Book Antiqua" pitchFamily="18" charset="0"/>
                <a:cs typeface="Times New Roman" pitchFamily="18" charset="0"/>
              </a:rPr>
              <a:t>trave a causa del collasso della connessione </a:t>
            </a:r>
            <a:endParaRPr lang="it-IT" sz="2300" dirty="0">
              <a:latin typeface="Book Antiqua" pitchFamily="18" charset="0"/>
              <a:cs typeface="Times New Roman" pitchFamily="18" charset="0"/>
            </a:endParaRPr>
          </a:p>
          <a:p>
            <a:pPr algn="ctr"/>
            <a:r>
              <a:rPr lang="it-IT" sz="2300" dirty="0">
                <a:latin typeface="Book Antiqua" pitchFamily="18" charset="0"/>
                <a:cs typeface="Times New Roman" pitchFamily="18" charset="0"/>
              </a:rPr>
              <a:t>trave-pilastro</a:t>
            </a:r>
          </a:p>
        </p:txBody>
      </p:sp>
      <p:sp>
        <p:nvSpPr>
          <p:cNvPr id="16" name="CasellaDiTesto 9"/>
          <p:cNvSpPr txBox="1">
            <a:spLocks noChangeArrowheads="1"/>
          </p:cNvSpPr>
          <p:nvPr/>
        </p:nvSpPr>
        <p:spPr bwMode="auto">
          <a:xfrm>
            <a:off x="2916238" y="1701329"/>
            <a:ext cx="1689100" cy="1154162"/>
          </a:xfrm>
          <a:prstGeom prst="rect">
            <a:avLst/>
          </a:prstGeom>
          <a:noFill/>
          <a:ln w="9525">
            <a:noFill/>
            <a:miter lim="800000"/>
            <a:headEnd/>
            <a:tailEnd/>
          </a:ln>
        </p:spPr>
        <p:txBody>
          <a:bodyPr wrap="square">
            <a:spAutoFit/>
          </a:bodyPr>
          <a:lstStyle/>
          <a:p>
            <a:pPr algn="ctr"/>
            <a:r>
              <a:rPr lang="it-IT" sz="2300" i="1" dirty="0">
                <a:latin typeface="Book Antiqua" pitchFamily="18" charset="0"/>
                <a:cs typeface="Times New Roman" pitchFamily="18" charset="0"/>
              </a:rPr>
              <a:t>Costruzioni </a:t>
            </a:r>
            <a:r>
              <a:rPr lang="it-IT" sz="2300" i="1" dirty="0" smtClean="0">
                <a:latin typeface="Book Antiqua" pitchFamily="18" charset="0"/>
                <a:cs typeface="Times New Roman" pitchFamily="18" charset="0"/>
              </a:rPr>
              <a:t>meno recenti</a:t>
            </a:r>
            <a:endParaRPr lang="it-IT" sz="2300" i="1" u="sng" dirty="0">
              <a:latin typeface="Book Antiqua" pitchFamily="18" charset="0"/>
              <a:cs typeface="Times New Roman" pitchFamily="18" charset="0"/>
            </a:endParaRPr>
          </a:p>
        </p:txBody>
      </p:sp>
      <p:sp>
        <p:nvSpPr>
          <p:cNvPr id="17" name="Rectangle 37"/>
          <p:cNvSpPr>
            <a:spLocks noChangeArrowheads="1"/>
          </p:cNvSpPr>
          <p:nvPr/>
        </p:nvSpPr>
        <p:spPr bwMode="auto">
          <a:xfrm>
            <a:off x="2916238" y="764704"/>
            <a:ext cx="6075362" cy="2736850"/>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sp>
        <p:nvSpPr>
          <p:cNvPr id="18" name="CasellaDiTesto 9"/>
          <p:cNvSpPr txBox="1">
            <a:spLocks noChangeArrowheads="1"/>
          </p:cNvSpPr>
          <p:nvPr/>
        </p:nvSpPr>
        <p:spPr bwMode="auto">
          <a:xfrm>
            <a:off x="107950" y="3680271"/>
            <a:ext cx="1800225" cy="2197100"/>
          </a:xfrm>
          <a:prstGeom prst="rect">
            <a:avLst/>
          </a:prstGeom>
          <a:noFill/>
          <a:ln w="9525">
            <a:noFill/>
            <a:miter lim="800000"/>
            <a:headEnd/>
            <a:tailEnd/>
          </a:ln>
        </p:spPr>
        <p:txBody>
          <a:bodyPr wrap="square">
            <a:spAutoFit/>
          </a:bodyPr>
          <a:lstStyle/>
          <a:p>
            <a:pPr algn="ctr"/>
            <a:r>
              <a:rPr lang="it-IT" sz="2300" i="1" dirty="0">
                <a:latin typeface="Book Antiqua" pitchFamily="18" charset="0"/>
                <a:cs typeface="Times New Roman" pitchFamily="18" charset="0"/>
              </a:rPr>
              <a:t>Ampliamento recente di un edificio esistente con assenza di spinotto</a:t>
            </a:r>
            <a:endParaRPr lang="it-IT" sz="2300" i="1" u="sng" dirty="0">
              <a:latin typeface="Book Antiqua" pitchFamily="18" charset="0"/>
              <a:cs typeface="Times New Roman" pitchFamily="18" charset="0"/>
            </a:endParaRPr>
          </a:p>
        </p:txBody>
      </p:sp>
      <p:sp>
        <p:nvSpPr>
          <p:cNvPr id="19" name="Rectangle 39"/>
          <p:cNvSpPr>
            <a:spLocks noChangeArrowheads="1"/>
          </p:cNvSpPr>
          <p:nvPr/>
        </p:nvSpPr>
        <p:spPr bwMode="auto">
          <a:xfrm>
            <a:off x="107950" y="3501554"/>
            <a:ext cx="4214035" cy="2808287"/>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sp>
        <p:nvSpPr>
          <p:cNvPr id="20" name="CasellaDiTesto 9"/>
          <p:cNvSpPr txBox="1">
            <a:spLocks noChangeArrowheads="1"/>
          </p:cNvSpPr>
          <p:nvPr/>
        </p:nvSpPr>
        <p:spPr bwMode="auto">
          <a:xfrm>
            <a:off x="4321986" y="3429099"/>
            <a:ext cx="2842302" cy="2923877"/>
          </a:xfrm>
          <a:prstGeom prst="rect">
            <a:avLst/>
          </a:prstGeom>
          <a:noFill/>
          <a:ln w="9525">
            <a:noFill/>
            <a:miter lim="800000"/>
            <a:headEnd/>
            <a:tailEnd/>
          </a:ln>
        </p:spPr>
        <p:txBody>
          <a:bodyPr wrap="square">
            <a:spAutoFit/>
          </a:bodyPr>
          <a:lstStyle/>
          <a:p>
            <a:pPr algn="ctr"/>
            <a:r>
              <a:rPr lang="it-IT" sz="2300" i="1" dirty="0">
                <a:latin typeface="Book Antiqua" pitchFamily="18" charset="0"/>
                <a:cs typeface="Times New Roman" pitchFamily="18" charset="0"/>
              </a:rPr>
              <a:t>Costruzione recente con </a:t>
            </a:r>
            <a:r>
              <a:rPr lang="it-IT" sz="2300" i="1" dirty="0" smtClean="0">
                <a:latin typeface="Book Antiqua" pitchFamily="18" charset="0"/>
                <a:cs typeface="Times New Roman" pitchFamily="18" charset="0"/>
              </a:rPr>
              <a:t>spinotto.</a:t>
            </a:r>
            <a:endParaRPr lang="it-IT" sz="2300" i="1" dirty="0">
              <a:latin typeface="Book Antiqua" pitchFamily="18" charset="0"/>
              <a:cs typeface="Times New Roman" pitchFamily="18" charset="0"/>
            </a:endParaRPr>
          </a:p>
          <a:p>
            <a:pPr algn="ctr"/>
            <a:r>
              <a:rPr lang="it-IT" sz="2300" i="1" u="sng" dirty="0" smtClean="0">
                <a:latin typeface="Book Antiqua" pitchFamily="18" charset="0"/>
                <a:cs typeface="Times New Roman" pitchFamily="18" charset="0"/>
              </a:rPr>
              <a:t>Progetto </a:t>
            </a:r>
            <a:r>
              <a:rPr lang="it-IT" sz="2300" i="1" u="sng" dirty="0">
                <a:latin typeface="Book Antiqua" pitchFamily="18" charset="0"/>
                <a:cs typeface="Times New Roman" pitchFamily="18" charset="0"/>
              </a:rPr>
              <a:t>per meccanismo forte </a:t>
            </a:r>
            <a:r>
              <a:rPr lang="it-IT" sz="2300" i="1" u="sng" dirty="0" smtClean="0">
                <a:latin typeface="Book Antiqua" pitchFamily="18" charset="0"/>
                <a:cs typeface="Times New Roman" pitchFamily="18" charset="0"/>
              </a:rPr>
              <a:t>(rottura spinotto</a:t>
            </a:r>
            <a:r>
              <a:rPr lang="it-IT" sz="2300" i="1" u="sng" dirty="0">
                <a:latin typeface="Book Antiqua" pitchFamily="18" charset="0"/>
                <a:cs typeface="Times New Roman" pitchFamily="18" charset="0"/>
              </a:rPr>
              <a:t>) e collasso per </a:t>
            </a:r>
            <a:r>
              <a:rPr lang="it-IT" sz="2300" i="1" u="sng" dirty="0" smtClean="0">
                <a:latin typeface="Book Antiqua" pitchFamily="18" charset="0"/>
                <a:cs typeface="Times New Roman" pitchFamily="18" charset="0"/>
              </a:rPr>
              <a:t>meccanismo debole (crisi </a:t>
            </a:r>
            <a:r>
              <a:rPr lang="it-IT" sz="2300" i="1" u="sng" dirty="0" err="1" smtClean="0">
                <a:latin typeface="Book Antiqua" pitchFamily="18" charset="0"/>
                <a:cs typeface="Times New Roman" pitchFamily="18" charset="0"/>
              </a:rPr>
              <a:t>copriferro</a:t>
            </a:r>
            <a:r>
              <a:rPr lang="it-IT" sz="2300" i="1" u="sng" dirty="0" smtClean="0">
                <a:latin typeface="Book Antiqua" pitchFamily="18" charset="0"/>
                <a:cs typeface="Times New Roman" pitchFamily="18" charset="0"/>
              </a:rPr>
              <a:t>)</a:t>
            </a:r>
            <a:endParaRPr lang="it-IT" sz="2300" i="1" u="sng" dirty="0">
              <a:latin typeface="Book Antiqua" pitchFamily="18" charset="0"/>
              <a:cs typeface="Times New Roman" pitchFamily="18" charset="0"/>
            </a:endParaRPr>
          </a:p>
        </p:txBody>
      </p:sp>
      <p:sp>
        <p:nvSpPr>
          <p:cNvPr id="30" name="Rectangle 45"/>
          <p:cNvSpPr>
            <a:spLocks noChangeArrowheads="1"/>
          </p:cNvSpPr>
          <p:nvPr/>
        </p:nvSpPr>
        <p:spPr bwMode="auto">
          <a:xfrm>
            <a:off x="4321985" y="3501554"/>
            <a:ext cx="4674378" cy="2808287"/>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pic>
        <p:nvPicPr>
          <p:cNvPr id="31" name="Picture 25"/>
          <p:cNvPicPr>
            <a:picLocks noChangeAspect="1" noChangeArrowheads="1"/>
          </p:cNvPicPr>
          <p:nvPr/>
        </p:nvPicPr>
        <p:blipFill>
          <a:blip r:embed="rId2" cstate="print"/>
          <a:srcRect/>
          <a:stretch>
            <a:fillRect/>
          </a:stretch>
        </p:blipFill>
        <p:spPr bwMode="auto">
          <a:xfrm>
            <a:off x="6745288" y="836141"/>
            <a:ext cx="2162175" cy="2514600"/>
          </a:xfrm>
          <a:prstGeom prst="rect">
            <a:avLst/>
          </a:prstGeom>
          <a:noFill/>
          <a:ln w="9525">
            <a:noFill/>
            <a:miter lim="800000"/>
            <a:headEnd/>
            <a:tailEnd/>
          </a:ln>
        </p:spPr>
      </p:pic>
      <p:pic>
        <p:nvPicPr>
          <p:cNvPr id="32" name="Picture 26"/>
          <p:cNvPicPr>
            <a:picLocks noChangeAspect="1" noChangeArrowheads="1"/>
          </p:cNvPicPr>
          <p:nvPr/>
        </p:nvPicPr>
        <p:blipFill>
          <a:blip r:embed="rId3" cstate="print"/>
          <a:srcRect/>
          <a:stretch>
            <a:fillRect/>
          </a:stretch>
        </p:blipFill>
        <p:spPr bwMode="auto">
          <a:xfrm>
            <a:off x="4521200" y="836141"/>
            <a:ext cx="2162175" cy="2514600"/>
          </a:xfrm>
          <a:prstGeom prst="rect">
            <a:avLst/>
          </a:prstGeom>
          <a:noFill/>
          <a:ln w="9525">
            <a:noFill/>
            <a:miter lim="800000"/>
            <a:headEnd/>
            <a:tailEnd/>
          </a:ln>
        </p:spPr>
      </p:pic>
      <p:pic>
        <p:nvPicPr>
          <p:cNvPr id="33" name="Picture 27"/>
          <p:cNvPicPr>
            <a:picLocks noChangeAspect="1" noChangeArrowheads="1"/>
          </p:cNvPicPr>
          <p:nvPr/>
        </p:nvPicPr>
        <p:blipFill>
          <a:blip r:embed="rId4" cstate="print"/>
          <a:srcRect/>
          <a:stretch>
            <a:fillRect/>
          </a:stretch>
        </p:blipFill>
        <p:spPr bwMode="auto">
          <a:xfrm>
            <a:off x="1835696" y="3680271"/>
            <a:ext cx="2413810" cy="2569245"/>
          </a:xfrm>
          <a:prstGeom prst="rect">
            <a:avLst/>
          </a:prstGeom>
          <a:noFill/>
          <a:ln w="9525">
            <a:noFill/>
            <a:miter lim="800000"/>
            <a:headEnd/>
            <a:tailEnd/>
          </a:ln>
        </p:spPr>
      </p:pic>
      <p:pic>
        <p:nvPicPr>
          <p:cNvPr id="34" name="Picture 28"/>
          <p:cNvPicPr>
            <a:picLocks noChangeAspect="1" noChangeArrowheads="1"/>
          </p:cNvPicPr>
          <p:nvPr/>
        </p:nvPicPr>
        <p:blipFill>
          <a:blip r:embed="rId5" cstate="print"/>
          <a:srcRect/>
          <a:stretch>
            <a:fillRect/>
          </a:stretch>
        </p:blipFill>
        <p:spPr bwMode="auto">
          <a:xfrm>
            <a:off x="7007225" y="3717453"/>
            <a:ext cx="1957388" cy="2325019"/>
          </a:xfrm>
          <a:prstGeom prst="rect">
            <a:avLst/>
          </a:prstGeom>
          <a:noFill/>
          <a:ln w="9525">
            <a:noFill/>
            <a:miter lim="800000"/>
            <a:headEnd/>
            <a:tailEnd/>
          </a:ln>
        </p:spPr>
      </p:pic>
    </p:spTree>
    <p:extLst>
      <p:ext uri="{BB962C8B-B14F-4D97-AF65-F5344CB8AC3E}">
        <p14:creationId xmlns="" xmlns:p14="http://schemas.microsoft.com/office/powerpoint/2010/main" val="1140222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21" name="CasellaDiTesto 9"/>
          <p:cNvSpPr txBox="1">
            <a:spLocks noChangeArrowheads="1"/>
          </p:cNvSpPr>
          <p:nvPr/>
        </p:nvSpPr>
        <p:spPr bwMode="auto">
          <a:xfrm>
            <a:off x="250825" y="476672"/>
            <a:ext cx="8624888" cy="2308324"/>
          </a:xfrm>
          <a:prstGeom prst="rect">
            <a:avLst/>
          </a:prstGeom>
          <a:noFill/>
          <a:ln w="9525">
            <a:noFill/>
            <a:miter lim="800000"/>
            <a:headEnd/>
            <a:tailEnd/>
          </a:ln>
        </p:spPr>
        <p:txBody>
          <a:bodyPr wrap="square">
            <a:spAutoFit/>
          </a:bodyPr>
          <a:lstStyle/>
          <a:p>
            <a:pPr algn="ctr"/>
            <a:r>
              <a:rPr lang="it-IT" sz="2400" dirty="0" smtClean="0">
                <a:latin typeface="Times New Roman" pitchFamily="18" charset="0"/>
                <a:cs typeface="Times New Roman" pitchFamily="18" charset="0"/>
              </a:rPr>
              <a:t>Il collasso di una singola connessione causa il collasso delle travi e </a:t>
            </a:r>
            <a:r>
              <a:rPr lang="it-IT" sz="2400" dirty="0">
                <a:latin typeface="Times New Roman" pitchFamily="18" charset="0"/>
                <a:cs typeface="Times New Roman" pitchFamily="18" charset="0"/>
              </a:rPr>
              <a:t>della </a:t>
            </a:r>
            <a:r>
              <a:rPr lang="it-IT" sz="2400" dirty="0" smtClean="0">
                <a:latin typeface="Times New Roman" pitchFamily="18" charset="0"/>
                <a:cs typeface="Times New Roman" pitchFamily="18" charset="0"/>
              </a:rPr>
              <a:t>copertura</a:t>
            </a:r>
          </a:p>
          <a:p>
            <a:pPr algn="ctr"/>
            <a:endParaRPr lang="it-IT" sz="2400" dirty="0" smtClean="0">
              <a:latin typeface="Times New Roman" pitchFamily="18" charset="0"/>
              <a:cs typeface="Times New Roman" pitchFamily="18" charset="0"/>
            </a:endParaRPr>
          </a:p>
          <a:p>
            <a:pPr algn="ctr"/>
            <a:endParaRPr lang="it-IT" sz="2400" dirty="0">
              <a:latin typeface="Times New Roman" pitchFamily="18" charset="0"/>
              <a:cs typeface="Times New Roman" pitchFamily="18" charset="0"/>
            </a:endParaRPr>
          </a:p>
          <a:p>
            <a:pPr algn="ctr"/>
            <a:r>
              <a:rPr lang="it-IT" sz="2400" dirty="0" smtClean="0">
                <a:latin typeface="Times New Roman" pitchFamily="18" charset="0"/>
                <a:cs typeface="Times New Roman" pitchFamily="18" charset="0"/>
              </a:rPr>
              <a:t>La </a:t>
            </a:r>
            <a:r>
              <a:rPr lang="it-IT" sz="2400" dirty="0">
                <a:latin typeface="Times New Roman" pitchFamily="18" charset="0"/>
                <a:cs typeface="Times New Roman" pitchFamily="18" charset="0"/>
              </a:rPr>
              <a:t>tipologia costruttiva di edifici prefabbricati </a:t>
            </a:r>
            <a:r>
              <a:rPr lang="it-IT" sz="2400" dirty="0" err="1">
                <a:latin typeface="Times New Roman" pitchFamily="18" charset="0"/>
                <a:cs typeface="Times New Roman" pitchFamily="18" charset="0"/>
              </a:rPr>
              <a:t>monopiano</a:t>
            </a:r>
            <a:r>
              <a:rPr lang="it-IT" sz="2400" dirty="0">
                <a:latin typeface="Times New Roman" pitchFamily="18" charset="0"/>
                <a:cs typeface="Times New Roman" pitchFamily="18" charset="0"/>
              </a:rPr>
              <a:t> </a:t>
            </a:r>
            <a:r>
              <a:rPr lang="it-IT" sz="2400" dirty="0" smtClean="0">
                <a:latin typeface="Times New Roman" pitchFamily="18" charset="0"/>
                <a:cs typeface="Times New Roman" pitchFamily="18" charset="0"/>
              </a:rPr>
              <a:t>con connessioni </a:t>
            </a:r>
            <a:r>
              <a:rPr lang="it-IT" sz="2400" dirty="0" err="1" smtClean="0">
                <a:latin typeface="Times New Roman" pitchFamily="18" charset="0"/>
                <a:cs typeface="Times New Roman" pitchFamily="18" charset="0"/>
              </a:rPr>
              <a:t>spinottate</a:t>
            </a:r>
            <a:r>
              <a:rPr lang="it-IT" sz="2400" dirty="0" smtClean="0">
                <a:latin typeface="Times New Roman" pitchFamily="18" charset="0"/>
                <a:cs typeface="Times New Roman" pitchFamily="18" charset="0"/>
              </a:rPr>
              <a:t> ha </a:t>
            </a:r>
            <a:r>
              <a:rPr lang="it-IT" sz="2400" dirty="0">
                <a:latin typeface="Times New Roman" pitchFamily="18" charset="0"/>
                <a:cs typeface="Times New Roman" pitchFamily="18" charset="0"/>
              </a:rPr>
              <a:t>esibito una bassa </a:t>
            </a:r>
            <a:r>
              <a:rPr lang="it-IT" sz="2400" b="1" u="sng" dirty="0" smtClean="0">
                <a:latin typeface="Times New Roman" pitchFamily="18" charset="0"/>
                <a:cs typeface="Times New Roman" pitchFamily="18" charset="0"/>
              </a:rPr>
              <a:t>robustezza</a:t>
            </a:r>
          </a:p>
        </p:txBody>
      </p:sp>
      <p:sp>
        <p:nvSpPr>
          <p:cNvPr id="25" name="Rectangle 39"/>
          <p:cNvSpPr>
            <a:spLocks noChangeArrowheads="1"/>
          </p:cNvSpPr>
          <p:nvPr/>
        </p:nvSpPr>
        <p:spPr bwMode="auto">
          <a:xfrm>
            <a:off x="122238" y="2784996"/>
            <a:ext cx="8872537" cy="3596755"/>
          </a:xfrm>
          <a:prstGeom prst="rect">
            <a:avLst/>
          </a:prstGeom>
          <a:noFill/>
          <a:ln w="19050">
            <a:solidFill>
              <a:schemeClr val="tx1"/>
            </a:solidFill>
            <a:miter lim="800000"/>
            <a:headEnd/>
            <a:tailEnd/>
          </a:ln>
        </p:spPr>
        <p:txBody>
          <a:bodyPr wrap="none" anchor="ctr"/>
          <a:lstStyle/>
          <a:p>
            <a:endParaRPr lang="it-IT">
              <a:latin typeface="Calibri" pitchFamily="34" charset="0"/>
            </a:endParaRPr>
          </a:p>
        </p:txBody>
      </p:sp>
      <p:sp>
        <p:nvSpPr>
          <p:cNvPr id="2" name="Freccia in giù 1"/>
          <p:cNvSpPr/>
          <p:nvPr/>
        </p:nvSpPr>
        <p:spPr>
          <a:xfrm>
            <a:off x="4355976" y="1340768"/>
            <a:ext cx="360040" cy="57606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28"/>
          <p:cNvPicPr>
            <a:picLocks noChangeAspect="1" noChangeArrowheads="1"/>
          </p:cNvPicPr>
          <p:nvPr/>
        </p:nvPicPr>
        <p:blipFill>
          <a:blip r:embed="rId2" cstate="print"/>
          <a:srcRect/>
          <a:stretch>
            <a:fillRect/>
          </a:stretch>
        </p:blipFill>
        <p:spPr bwMode="auto">
          <a:xfrm>
            <a:off x="539552" y="3140968"/>
            <a:ext cx="2448272" cy="2908100"/>
          </a:xfrm>
          <a:prstGeom prst="rect">
            <a:avLst/>
          </a:prstGeom>
          <a:noFill/>
          <a:ln w="9525">
            <a:noFill/>
            <a:miter lim="800000"/>
            <a:headEnd/>
            <a:tailEnd/>
          </a:ln>
        </p:spPr>
      </p:pic>
      <p:pic>
        <p:nvPicPr>
          <p:cNvPr id="1026" name="Picture 2" descr="F:\Dottorato\Terremoto Emilia\Foto Emilia\2012_05_30 S.Felice sul Panaro\Orsola\DSC0593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83968" y="2852936"/>
            <a:ext cx="4608512" cy="345638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reccia a destra 2"/>
          <p:cNvSpPr/>
          <p:nvPr/>
        </p:nvSpPr>
        <p:spPr>
          <a:xfrm>
            <a:off x="3131840" y="4365104"/>
            <a:ext cx="1008112" cy="50405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 xmlns:p14="http://schemas.microsoft.com/office/powerpoint/2010/main" val="211288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1077218"/>
          </a:xfrm>
          <a:prstGeom prst="rect">
            <a:avLst/>
          </a:prstGeom>
          <a:noFill/>
        </p:spPr>
        <p:txBody>
          <a:bodyPr wrap="square" rtlCol="0">
            <a:spAutoFit/>
          </a:bodyPr>
          <a:lstStyle/>
          <a:p>
            <a:pPr algn="ctr"/>
            <a:r>
              <a:rPr lang="it-IT" sz="3200" b="1" dirty="0" smtClean="0">
                <a:latin typeface="Book Antiqua" pitchFamily="18" charset="0"/>
              </a:rPr>
              <a:t>Edifici industriali – vulnerabilità connessioni </a:t>
            </a:r>
            <a:r>
              <a:rPr lang="it-IT" sz="3200" b="1" dirty="0" err="1" smtClean="0">
                <a:latin typeface="Book Antiqua" pitchFamily="18" charset="0"/>
              </a:rPr>
              <a:t>attritive</a:t>
            </a:r>
            <a:endParaRPr lang="it-IT" sz="3200" b="1" dirty="0" smtClean="0">
              <a:latin typeface="Book Antiqua" pitchFamily="18" charset="0"/>
            </a:endParaRPr>
          </a:p>
        </p:txBody>
      </p:sp>
      <p:sp>
        <p:nvSpPr>
          <p:cNvPr id="16" name="CasellaDiTesto 9"/>
          <p:cNvSpPr txBox="1">
            <a:spLocks noChangeArrowheads="1"/>
          </p:cNvSpPr>
          <p:nvPr/>
        </p:nvSpPr>
        <p:spPr bwMode="auto">
          <a:xfrm>
            <a:off x="395536" y="973177"/>
            <a:ext cx="8481948" cy="1015663"/>
          </a:xfrm>
          <a:prstGeom prst="rect">
            <a:avLst/>
          </a:prstGeom>
          <a:noFill/>
          <a:ln w="9525">
            <a:noFill/>
            <a:miter lim="800000"/>
            <a:headEnd/>
            <a:tailEnd/>
          </a:ln>
        </p:spPr>
        <p:txBody>
          <a:bodyPr wrap="square">
            <a:spAutoFit/>
          </a:bodyPr>
          <a:lstStyle/>
          <a:p>
            <a:pPr algn="ctr"/>
            <a:r>
              <a:rPr lang="it-IT" sz="2000" dirty="0" smtClean="0">
                <a:latin typeface="Book Antiqua" pitchFamily="18" charset="0"/>
                <a:cs typeface="Times New Roman" pitchFamily="18" charset="0"/>
              </a:rPr>
              <a:t>Assumendo che non è assicurato il vincolo di diaframma rigido (forze sismiche ripartite per area di influenza) e massa partecipante pari al 100% della massa totale, il taglio sollecitante la connessione è:</a:t>
            </a:r>
            <a:endParaRPr lang="it-IT" sz="2000" i="1" u="sng" dirty="0">
              <a:latin typeface="Book Antiqua" pitchFamily="18" charset="0"/>
              <a:cs typeface="Times New Roman" pitchFamily="18" charset="0"/>
            </a:endParaRPr>
          </a:p>
        </p:txBody>
      </p:sp>
      <p:sp>
        <p:nvSpPr>
          <p:cNvPr id="17" name="Rectangle 22"/>
          <p:cNvSpPr>
            <a:spLocks noChangeArrowheads="1"/>
          </p:cNvSpPr>
          <p:nvPr/>
        </p:nvSpPr>
        <p:spPr bwMode="auto">
          <a:xfrm>
            <a:off x="107505" y="1052737"/>
            <a:ext cx="8896794" cy="2280010"/>
          </a:xfrm>
          <a:prstGeom prst="rect">
            <a:avLst/>
          </a:prstGeom>
          <a:noFill/>
          <a:ln w="19050">
            <a:solidFill>
              <a:schemeClr val="tx1"/>
            </a:solidFill>
            <a:miter lim="800000"/>
            <a:headEnd/>
            <a:tailEnd/>
          </a:ln>
        </p:spPr>
        <p:txBody>
          <a:bodyPr wrap="none" anchor="ctr"/>
          <a:lstStyle/>
          <a:p>
            <a:endParaRPr lang="it-IT" dirty="0">
              <a:latin typeface="Book Antiqua" pitchFamily="18" charset="0"/>
            </a:endParaRPr>
          </a:p>
        </p:txBody>
      </p:sp>
      <p:sp>
        <p:nvSpPr>
          <p:cNvPr id="18" name="Rectangle 24"/>
          <p:cNvSpPr>
            <a:spLocks noChangeArrowheads="1"/>
          </p:cNvSpPr>
          <p:nvPr/>
        </p:nvSpPr>
        <p:spPr bwMode="auto">
          <a:xfrm>
            <a:off x="107505" y="3332746"/>
            <a:ext cx="8896794" cy="3120589"/>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pic>
        <p:nvPicPr>
          <p:cNvPr id="4098" name="Immagine 2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81400" y="3433702"/>
            <a:ext cx="2930760" cy="2573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9" name="Immagine 3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58793" y="3432829"/>
            <a:ext cx="2905695" cy="257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5" name="Oggetto 4"/>
          <p:cNvGraphicFramePr>
            <a:graphicFrameLocks noChangeAspect="1"/>
          </p:cNvGraphicFramePr>
          <p:nvPr>
            <p:extLst>
              <p:ext uri="{D42A27DB-BD31-4B8C-83A1-F6EECF244321}">
                <p14:modId xmlns="" xmlns:p14="http://schemas.microsoft.com/office/powerpoint/2010/main" val="1441654254"/>
              </p:ext>
            </p:extLst>
          </p:nvPr>
        </p:nvGraphicFramePr>
        <p:xfrm>
          <a:off x="2195737" y="2731727"/>
          <a:ext cx="4392488" cy="625265"/>
        </p:xfrm>
        <a:graphic>
          <a:graphicData uri="http://schemas.openxmlformats.org/presentationml/2006/ole">
            <p:oleObj spid="_x0000_s4145" r:id="rId5" imgW="2667000" imgH="393700" progId="Equation.DSMT4">
              <p:embed/>
            </p:oleObj>
          </a:graphicData>
        </a:graphic>
      </p:graphicFrame>
      <p:sp>
        <p:nvSpPr>
          <p:cNvPr id="2" name="Rectangle 1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graphicFrame>
        <p:nvGraphicFramePr>
          <p:cNvPr id="7" name="Oggetto 6"/>
          <p:cNvGraphicFramePr>
            <a:graphicFrameLocks noChangeAspect="1"/>
          </p:cNvGraphicFramePr>
          <p:nvPr>
            <p:extLst>
              <p:ext uri="{D42A27DB-BD31-4B8C-83A1-F6EECF244321}">
                <p14:modId xmlns="" xmlns:p14="http://schemas.microsoft.com/office/powerpoint/2010/main" val="3109146497"/>
              </p:ext>
            </p:extLst>
          </p:nvPr>
        </p:nvGraphicFramePr>
        <p:xfrm>
          <a:off x="3008359" y="1940487"/>
          <a:ext cx="2859786" cy="696425"/>
        </p:xfrm>
        <a:graphic>
          <a:graphicData uri="http://schemas.openxmlformats.org/presentationml/2006/ole">
            <p:oleObj spid="_x0000_s4146" r:id="rId6" imgW="1879600" imgH="431800" progId="Equation.DSMT4">
              <p:embed/>
            </p:oleObj>
          </a:graphicData>
        </a:graphic>
      </p:graphicFrame>
      <p:sp>
        <p:nvSpPr>
          <p:cNvPr id="14" name="CasellaDiTesto 9"/>
          <p:cNvSpPr txBox="1">
            <a:spLocks noChangeArrowheads="1"/>
          </p:cNvSpPr>
          <p:nvPr/>
        </p:nvSpPr>
        <p:spPr bwMode="auto">
          <a:xfrm>
            <a:off x="467544" y="2524834"/>
            <a:ext cx="8481948" cy="400110"/>
          </a:xfrm>
          <a:prstGeom prst="rect">
            <a:avLst/>
          </a:prstGeom>
          <a:noFill/>
          <a:ln w="9525">
            <a:noFill/>
            <a:miter lim="800000"/>
            <a:headEnd/>
            <a:tailEnd/>
          </a:ln>
        </p:spPr>
        <p:txBody>
          <a:bodyPr wrap="square">
            <a:spAutoFit/>
          </a:bodyPr>
          <a:lstStyle/>
          <a:p>
            <a:pPr algn="ctr"/>
            <a:r>
              <a:rPr lang="it-IT" sz="2000" dirty="0" smtClean="0">
                <a:latin typeface="Book Antiqua" pitchFamily="18" charset="0"/>
                <a:cs typeface="Times New Roman" pitchFamily="18" charset="0"/>
              </a:rPr>
              <a:t>La resistenza di una connessione </a:t>
            </a:r>
            <a:r>
              <a:rPr lang="it-IT" sz="2000" dirty="0" err="1" smtClean="0">
                <a:latin typeface="Book Antiqua" pitchFamily="18" charset="0"/>
                <a:cs typeface="Times New Roman" pitchFamily="18" charset="0"/>
              </a:rPr>
              <a:t>attritiva</a:t>
            </a:r>
            <a:r>
              <a:rPr lang="it-IT" sz="2000" dirty="0" smtClean="0">
                <a:latin typeface="Book Antiqua" pitchFamily="18" charset="0"/>
                <a:cs typeface="Times New Roman" pitchFamily="18" charset="0"/>
              </a:rPr>
              <a:t> è pari a:</a:t>
            </a:r>
            <a:endParaRPr lang="it-IT" sz="2000" i="1" u="sng" dirty="0">
              <a:latin typeface="Book Antiqua" pitchFamily="18" charset="0"/>
              <a:cs typeface="Times New Roman" pitchFamily="18" charset="0"/>
            </a:endParaRPr>
          </a:p>
        </p:txBody>
      </p:sp>
      <p:sp>
        <p:nvSpPr>
          <p:cNvPr id="15" name="CasellaDiTesto 9"/>
          <p:cNvSpPr txBox="1">
            <a:spLocks noChangeArrowheads="1"/>
          </p:cNvSpPr>
          <p:nvPr/>
        </p:nvSpPr>
        <p:spPr bwMode="auto">
          <a:xfrm>
            <a:off x="107504" y="3283237"/>
            <a:ext cx="2996455" cy="3170099"/>
          </a:xfrm>
          <a:prstGeom prst="rect">
            <a:avLst/>
          </a:prstGeom>
          <a:noFill/>
          <a:ln w="9525">
            <a:noFill/>
            <a:miter lim="800000"/>
            <a:headEnd/>
            <a:tailEnd/>
          </a:ln>
        </p:spPr>
        <p:txBody>
          <a:bodyPr wrap="square">
            <a:spAutoFit/>
          </a:bodyPr>
          <a:lstStyle/>
          <a:p>
            <a:pPr algn="ctr"/>
            <a:r>
              <a:rPr lang="it-IT" sz="2000" dirty="0" smtClean="0">
                <a:latin typeface="Book Antiqua" pitchFamily="18" charset="0"/>
                <a:cs typeface="Times New Roman" pitchFamily="18" charset="0"/>
              </a:rPr>
              <a:t>Assumendo valori del coefficiente d’attrito in accordo ai risultati sperimentali (Magliulo et al. 2011), si evince che per l’</a:t>
            </a:r>
            <a:r>
              <a:rPr lang="it-IT" sz="2000" dirty="0" err="1" smtClean="0">
                <a:latin typeface="Book Antiqua" pitchFamily="18" charset="0"/>
                <a:cs typeface="Times New Roman" pitchFamily="18" charset="0"/>
              </a:rPr>
              <a:t>accelerogramma</a:t>
            </a:r>
            <a:r>
              <a:rPr lang="it-IT" sz="2000" dirty="0" smtClean="0">
                <a:latin typeface="Book Antiqua" pitchFamily="18" charset="0"/>
                <a:cs typeface="Times New Roman" pitchFamily="18" charset="0"/>
              </a:rPr>
              <a:t>  registrato a Mirandola, è attesa la </a:t>
            </a:r>
            <a:r>
              <a:rPr lang="it-IT" sz="2000" u="sng" dirty="0" smtClean="0">
                <a:latin typeface="Book Antiqua" pitchFamily="18" charset="0"/>
                <a:cs typeface="Times New Roman" pitchFamily="18" charset="0"/>
              </a:rPr>
              <a:t>perdita di attrito</a:t>
            </a:r>
            <a:r>
              <a:rPr lang="it-IT" sz="2000" dirty="0" smtClean="0">
                <a:latin typeface="Book Antiqua" pitchFamily="18" charset="0"/>
                <a:cs typeface="Times New Roman" pitchFamily="18" charset="0"/>
              </a:rPr>
              <a:t> degli elementi orizzontali</a:t>
            </a:r>
            <a:endParaRPr lang="it-IT" sz="2000" i="1" u="sng" dirty="0">
              <a:latin typeface="Book Antiqua" pitchFamily="18" charset="0"/>
              <a:cs typeface="Times New Roman" pitchFamily="18" charset="0"/>
            </a:endParaRPr>
          </a:p>
        </p:txBody>
      </p:sp>
    </p:spTree>
    <p:extLst>
      <p:ext uri="{BB962C8B-B14F-4D97-AF65-F5344CB8AC3E}">
        <p14:creationId xmlns="" xmlns:p14="http://schemas.microsoft.com/office/powerpoint/2010/main" val="220493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1077218"/>
          </a:xfrm>
          <a:prstGeom prst="rect">
            <a:avLst/>
          </a:prstGeom>
          <a:noFill/>
        </p:spPr>
        <p:txBody>
          <a:bodyPr wrap="square" rtlCol="0">
            <a:spAutoFit/>
          </a:bodyPr>
          <a:lstStyle/>
          <a:p>
            <a:pPr algn="ctr"/>
            <a:r>
              <a:rPr lang="it-IT" sz="3200" b="1" dirty="0">
                <a:latin typeface="Book Antiqua" pitchFamily="18" charset="0"/>
              </a:rPr>
              <a:t>Edifici industriali - Normativa di riferimento sulle connessioni ad </a:t>
            </a:r>
            <a:r>
              <a:rPr lang="it-IT" sz="3200" b="1" dirty="0" smtClean="0">
                <a:latin typeface="Book Antiqua" pitchFamily="18" charset="0"/>
              </a:rPr>
              <a:t>attrito</a:t>
            </a:r>
            <a:endParaRPr lang="it-IT" sz="3200" b="1" dirty="0">
              <a:latin typeface="Book Antiqua" pitchFamily="18" charset="0"/>
            </a:endParaRPr>
          </a:p>
        </p:txBody>
      </p:sp>
      <p:sp>
        <p:nvSpPr>
          <p:cNvPr id="5" name="Rettangolo 4"/>
          <p:cNvSpPr/>
          <p:nvPr/>
        </p:nvSpPr>
        <p:spPr>
          <a:xfrm>
            <a:off x="323528" y="954594"/>
            <a:ext cx="8251825" cy="1602555"/>
          </a:xfrm>
          <a:prstGeom prst="rect">
            <a:avLst/>
          </a:prstGeom>
        </p:spPr>
        <p:txBody>
          <a:bodyPr>
            <a:spAutoFit/>
          </a:bodyPr>
          <a:lstStyle/>
          <a:p>
            <a:pPr marL="0" lvl="1" algn="just" eaLnBrk="0" hangingPunct="0">
              <a:lnSpc>
                <a:spcPct val="110000"/>
              </a:lnSpc>
              <a:spcBef>
                <a:spcPct val="50000"/>
              </a:spcBef>
              <a:buClr>
                <a:srgbClr val="FFCC00"/>
              </a:buClr>
              <a:buFont typeface="Wingdings" pitchFamily="2" charset="2"/>
              <a:buNone/>
              <a:defRPr/>
            </a:pPr>
            <a:r>
              <a:rPr lang="it-IT" dirty="0" smtClean="0">
                <a:latin typeface="Book Antiqua" pitchFamily="18" charset="0"/>
                <a:cs typeface="Times New Roman" pitchFamily="18" charset="0"/>
              </a:rPr>
              <a:t>In </a:t>
            </a:r>
            <a:r>
              <a:rPr lang="it-IT" dirty="0">
                <a:latin typeface="Book Antiqua" pitchFamily="18" charset="0"/>
                <a:cs typeface="Times New Roman" pitchFamily="18" charset="0"/>
              </a:rPr>
              <a:t>molte delle strutture prefabbricate esistenti i </a:t>
            </a:r>
            <a:r>
              <a:rPr lang="it-IT" u="sng" dirty="0">
                <a:solidFill>
                  <a:srgbClr val="FF0000"/>
                </a:solidFill>
                <a:latin typeface="Book Antiqua" pitchFamily="18" charset="0"/>
                <a:cs typeface="Times New Roman" pitchFamily="18" charset="0"/>
              </a:rPr>
              <a:t>collegamenti trave – </a:t>
            </a:r>
            <a:r>
              <a:rPr lang="it-IT" u="sng" dirty="0" smtClean="0">
                <a:solidFill>
                  <a:srgbClr val="FF0000"/>
                </a:solidFill>
                <a:latin typeface="Book Antiqua" pitchFamily="18" charset="0"/>
                <a:cs typeface="Times New Roman" pitchFamily="18" charset="0"/>
              </a:rPr>
              <a:t>pilastro e tegolo - trave  </a:t>
            </a:r>
            <a:r>
              <a:rPr lang="it-IT" u="sng" dirty="0">
                <a:solidFill>
                  <a:srgbClr val="FF0000"/>
                </a:solidFill>
                <a:latin typeface="Book Antiqua" pitchFamily="18" charset="0"/>
                <a:cs typeface="Times New Roman" pitchFamily="18" charset="0"/>
              </a:rPr>
              <a:t>sono ad attrito</a:t>
            </a:r>
            <a:r>
              <a:rPr lang="it-IT" dirty="0">
                <a:latin typeface="Book Antiqua" pitchFamily="18" charset="0"/>
                <a:cs typeface="Times New Roman" pitchFamily="18" charset="0"/>
              </a:rPr>
              <a:t> (calcestruzzo-neoprene) </a:t>
            </a:r>
            <a:r>
              <a:rPr lang="it-IT" dirty="0" smtClean="0">
                <a:latin typeface="Book Antiqua" pitchFamily="18" charset="0"/>
                <a:cs typeface="Times New Roman" pitchFamily="18" charset="0"/>
              </a:rPr>
              <a:t>presentando </a:t>
            </a:r>
            <a:r>
              <a:rPr lang="it-IT" dirty="0">
                <a:latin typeface="Book Antiqua" pitchFamily="18" charset="0"/>
                <a:cs typeface="Times New Roman" pitchFamily="18" charset="0"/>
              </a:rPr>
              <a:t>una </a:t>
            </a:r>
            <a:r>
              <a:rPr lang="it-IT" u="sng" dirty="0">
                <a:solidFill>
                  <a:srgbClr val="FF0000"/>
                </a:solidFill>
                <a:latin typeface="Book Antiqua" pitchFamily="18" charset="0"/>
                <a:cs typeface="Times New Roman" pitchFamily="18" charset="0"/>
              </a:rPr>
              <a:t>elevata vulnerabilità sismica</a:t>
            </a:r>
            <a:r>
              <a:rPr lang="it-IT" dirty="0">
                <a:latin typeface="Book Antiqua" pitchFamily="18" charset="0"/>
                <a:cs typeface="Times New Roman" pitchFamily="18" charset="0"/>
              </a:rPr>
              <a:t>. G</a:t>
            </a:r>
            <a:r>
              <a:rPr lang="it-IT" dirty="0" smtClean="0">
                <a:latin typeface="Book Antiqua" pitchFamily="18" charset="0"/>
                <a:cs typeface="Times New Roman" pitchFamily="18" charset="0"/>
              </a:rPr>
              <a:t>ià dopo il terremoto del Friuli (1976) si osservò che la perdita </a:t>
            </a:r>
            <a:r>
              <a:rPr lang="it-IT" dirty="0">
                <a:latin typeface="Book Antiqua" pitchFamily="18" charset="0"/>
                <a:cs typeface="Times New Roman" pitchFamily="18" charset="0"/>
              </a:rPr>
              <a:t>di appoggio di connessioni ad </a:t>
            </a:r>
            <a:r>
              <a:rPr lang="it-IT" dirty="0" smtClean="0">
                <a:latin typeface="Book Antiqua" pitchFamily="18" charset="0"/>
                <a:cs typeface="Times New Roman" pitchFamily="18" charset="0"/>
              </a:rPr>
              <a:t>attrito costituiva il principale motivo </a:t>
            </a:r>
            <a:r>
              <a:rPr lang="it-IT" dirty="0">
                <a:latin typeface="Book Antiqua" pitchFamily="18" charset="0"/>
                <a:cs typeface="Times New Roman" pitchFamily="18" charset="0"/>
              </a:rPr>
              <a:t>di collasso delle strutture </a:t>
            </a:r>
            <a:r>
              <a:rPr lang="it-IT" dirty="0" smtClean="0">
                <a:latin typeface="Book Antiqua" pitchFamily="18" charset="0"/>
                <a:cs typeface="Times New Roman" pitchFamily="18" charset="0"/>
              </a:rPr>
              <a:t>prefabbricate.</a:t>
            </a:r>
            <a:endParaRPr lang="it-IT" sz="2000" dirty="0">
              <a:effectLst>
                <a:outerShdw blurRad="38100" dist="38100" dir="2700000" algn="tl">
                  <a:srgbClr val="000000"/>
                </a:outerShdw>
              </a:effectLst>
              <a:latin typeface="Book Antiqua" pitchFamily="18" charset="0"/>
              <a:cs typeface="Times New Roman" pitchFamily="18" charset="0"/>
            </a:endParaRPr>
          </a:p>
        </p:txBody>
      </p:sp>
      <p:sp>
        <p:nvSpPr>
          <p:cNvPr id="7" name="Rettangolo 13"/>
          <p:cNvSpPr>
            <a:spLocks noChangeArrowheads="1"/>
          </p:cNvSpPr>
          <p:nvPr/>
        </p:nvSpPr>
        <p:spPr bwMode="auto">
          <a:xfrm>
            <a:off x="284858" y="2492896"/>
            <a:ext cx="5063796" cy="405399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pPr marL="352425" indent="-352425" eaLnBrk="0" hangingPunct="0">
              <a:lnSpc>
                <a:spcPct val="90000"/>
              </a:lnSpc>
              <a:spcBef>
                <a:spcPct val="20000"/>
              </a:spcBef>
              <a:buClr>
                <a:srgbClr val="FF0000"/>
              </a:buClr>
              <a:buFont typeface="Wingdings" pitchFamily="2" charset="2"/>
              <a:buChar char="ü"/>
            </a:pPr>
            <a:r>
              <a:rPr lang="it-IT" b="1" i="1" dirty="0">
                <a:latin typeface="Book Antiqua" pitchFamily="18" charset="0"/>
                <a:cs typeface="Times New Roman" pitchFamily="18" charset="0"/>
              </a:rPr>
              <a:t>Circolare del Ministero dei LL.PP.  6 </a:t>
            </a:r>
            <a:r>
              <a:rPr lang="it-IT" b="1" i="1" dirty="0" smtClean="0">
                <a:latin typeface="Book Antiqua" pitchFamily="18" charset="0"/>
                <a:cs typeface="Times New Roman" pitchFamily="18" charset="0"/>
              </a:rPr>
              <a:t>febbraio </a:t>
            </a:r>
            <a:r>
              <a:rPr lang="it-IT" b="1" i="1" dirty="0">
                <a:latin typeface="Book Antiqua" pitchFamily="18" charset="0"/>
                <a:cs typeface="Times New Roman" pitchFamily="18" charset="0"/>
              </a:rPr>
              <a:t>1965 n° 1422</a:t>
            </a:r>
          </a:p>
          <a:p>
            <a:pPr marL="352425" indent="-352425" algn="just" eaLnBrk="0" hangingPunct="0">
              <a:lnSpc>
                <a:spcPct val="90000"/>
              </a:lnSpc>
              <a:spcBef>
                <a:spcPct val="20000"/>
              </a:spcBef>
              <a:buClr>
                <a:srgbClr val="FFCC00"/>
              </a:buClr>
              <a:buFont typeface="Wingdings" pitchFamily="2" charset="2"/>
              <a:buNone/>
            </a:pPr>
            <a:r>
              <a:rPr lang="it-IT" i="1" dirty="0">
                <a:latin typeface="Book Antiqua" pitchFamily="18" charset="0"/>
                <a:cs typeface="Times New Roman" pitchFamily="18" charset="0"/>
              </a:rPr>
              <a:t>	“Nei giunti orizzontali il rapporto tra l’azione tagliante massima T e l’azione assiale di compressione N concomitante deve essere T/N &lt; 0,35. Se le precedenti condizioni non sono verificate, l’azione tagliante deve essere per intero assorbita da armature metalliche localizzate o diffuse</a:t>
            </a:r>
            <a:r>
              <a:rPr lang="it-IT" i="1" dirty="0" smtClean="0">
                <a:latin typeface="Book Antiqua" pitchFamily="18" charset="0"/>
                <a:cs typeface="Times New Roman" pitchFamily="18" charset="0"/>
              </a:rPr>
              <a:t>.“</a:t>
            </a:r>
            <a:endParaRPr lang="it-IT" i="1" dirty="0">
              <a:latin typeface="Book Antiqua" pitchFamily="18" charset="0"/>
              <a:cs typeface="Times New Roman" pitchFamily="18" charset="0"/>
            </a:endParaRPr>
          </a:p>
          <a:p>
            <a:pPr marL="352425" indent="-352425" algn="just" eaLnBrk="0" hangingPunct="0">
              <a:lnSpc>
                <a:spcPct val="90000"/>
              </a:lnSpc>
              <a:spcBef>
                <a:spcPct val="20000"/>
              </a:spcBef>
              <a:buClr>
                <a:srgbClr val="FF0000"/>
              </a:buClr>
              <a:buFont typeface="Wingdings" pitchFamily="2" charset="2"/>
              <a:buChar char="ü"/>
            </a:pPr>
            <a:r>
              <a:rPr lang="it-IT" b="1" i="1" dirty="0">
                <a:latin typeface="Book Antiqua" pitchFamily="18" charset="0"/>
                <a:cs typeface="Times New Roman" pitchFamily="18" charset="0"/>
              </a:rPr>
              <a:t>D.M. LL.PP. 3 </a:t>
            </a:r>
            <a:r>
              <a:rPr lang="it-IT" b="1" i="1" dirty="0" smtClean="0">
                <a:latin typeface="Book Antiqua" pitchFamily="18" charset="0"/>
                <a:cs typeface="Times New Roman" pitchFamily="18" charset="0"/>
              </a:rPr>
              <a:t>dicembre </a:t>
            </a:r>
            <a:r>
              <a:rPr lang="it-IT" b="1" i="1" dirty="0">
                <a:latin typeface="Book Antiqua" pitchFamily="18" charset="0"/>
                <a:cs typeface="Times New Roman" pitchFamily="18" charset="0"/>
              </a:rPr>
              <a:t>1987</a:t>
            </a:r>
          </a:p>
          <a:p>
            <a:pPr marL="352425" indent="-352425" algn="just" eaLnBrk="0" hangingPunct="0">
              <a:lnSpc>
                <a:spcPct val="90000"/>
              </a:lnSpc>
              <a:spcBef>
                <a:spcPct val="20000"/>
              </a:spcBef>
              <a:buClr>
                <a:srgbClr val="FFCC00"/>
              </a:buClr>
              <a:buFont typeface="Wingdings" pitchFamily="2" charset="2"/>
              <a:buNone/>
            </a:pPr>
            <a:r>
              <a:rPr lang="it-IT" i="1" dirty="0">
                <a:latin typeface="Book Antiqua" pitchFamily="18" charset="0"/>
                <a:cs typeface="Times New Roman" pitchFamily="18" charset="0"/>
              </a:rPr>
              <a:t>	“</a:t>
            </a:r>
            <a:r>
              <a:rPr lang="it-IT" i="1" u="sng" dirty="0">
                <a:solidFill>
                  <a:srgbClr val="FF0000"/>
                </a:solidFill>
                <a:latin typeface="Book Antiqua" pitchFamily="18" charset="0"/>
                <a:cs typeface="Times New Roman" pitchFamily="18" charset="0"/>
              </a:rPr>
              <a:t>In zona sismica non sono consentiti appoggi </a:t>
            </a:r>
            <a:r>
              <a:rPr lang="it-IT" i="1" dirty="0">
                <a:latin typeface="Book Antiqua" pitchFamily="18" charset="0"/>
                <a:cs typeface="Times New Roman" pitchFamily="18" charset="0"/>
              </a:rPr>
              <a:t>nei quali la trasmissione di forze orizzontali sia affidata </a:t>
            </a:r>
            <a:r>
              <a:rPr lang="it-IT" i="1" u="sng" dirty="0">
                <a:solidFill>
                  <a:srgbClr val="FF0000"/>
                </a:solidFill>
                <a:latin typeface="Book Antiqua" pitchFamily="18" charset="0"/>
                <a:cs typeface="Times New Roman" pitchFamily="18" charset="0"/>
              </a:rPr>
              <a:t>al solo attrito</a:t>
            </a:r>
            <a:r>
              <a:rPr lang="it-IT" i="1" dirty="0" smtClean="0">
                <a:latin typeface="Book Antiqua" pitchFamily="18" charset="0"/>
                <a:cs typeface="Times New Roman" pitchFamily="18" charset="0"/>
              </a:rPr>
              <a:t>.“</a:t>
            </a:r>
          </a:p>
          <a:p>
            <a:pPr marL="352425" indent="-352425" algn="just" eaLnBrk="0" hangingPunct="0">
              <a:lnSpc>
                <a:spcPct val="90000"/>
              </a:lnSpc>
              <a:spcBef>
                <a:spcPct val="20000"/>
              </a:spcBef>
              <a:buClr>
                <a:srgbClr val="FF0000"/>
              </a:buClr>
              <a:buFont typeface="Wingdings" pitchFamily="2" charset="2"/>
              <a:buChar char="ü"/>
            </a:pPr>
            <a:r>
              <a:rPr lang="it-IT" b="1" i="1" dirty="0" smtClean="0">
                <a:latin typeface="Book Antiqua" pitchFamily="18" charset="0"/>
                <a:cs typeface="Times New Roman" pitchFamily="18" charset="0"/>
              </a:rPr>
              <a:t>O.P.C.M 3274  20 marzo 2003: </a:t>
            </a:r>
            <a:r>
              <a:rPr lang="it-IT" i="1" dirty="0" smtClean="0">
                <a:latin typeface="Book Antiqua" pitchFamily="18" charset="0"/>
                <a:cs typeface="Times New Roman" pitchFamily="18" charset="0"/>
              </a:rPr>
              <a:t>l’Emilia Romagna viene considerata  zona sismica</a:t>
            </a:r>
            <a:endParaRPr lang="it-IT" i="1" dirty="0">
              <a:latin typeface="Book Antiqua" pitchFamily="18" charset="0"/>
              <a:cs typeface="Times New Roman" pitchFamily="18" charset="0"/>
            </a:endParaRPr>
          </a:p>
        </p:txBody>
      </p:sp>
      <p:pic>
        <p:nvPicPr>
          <p:cNvPr id="8" name="Picture 16" descr="IMGP4062 1"/>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5916148" y="2394754"/>
            <a:ext cx="2976331"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reccia a destra 9"/>
          <p:cNvSpPr/>
          <p:nvPr/>
        </p:nvSpPr>
        <p:spPr>
          <a:xfrm>
            <a:off x="5364088" y="5779130"/>
            <a:ext cx="504056"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solidFill>
                <a:srgbClr val="FF0000"/>
              </a:solidFill>
              <a:latin typeface="Book Antiqua" pitchFamily="18" charset="0"/>
            </a:endParaRPr>
          </a:p>
        </p:txBody>
      </p:sp>
      <p:sp>
        <p:nvSpPr>
          <p:cNvPr id="11" name="CasellaDiTesto 10"/>
          <p:cNvSpPr txBox="1"/>
          <p:nvPr/>
        </p:nvSpPr>
        <p:spPr>
          <a:xfrm>
            <a:off x="5916148" y="4627002"/>
            <a:ext cx="3227852" cy="1754326"/>
          </a:xfrm>
          <a:prstGeom prst="rect">
            <a:avLst/>
          </a:prstGeom>
          <a:noFill/>
        </p:spPr>
        <p:txBody>
          <a:bodyPr wrap="square" rtlCol="0">
            <a:spAutoFit/>
          </a:bodyPr>
          <a:lstStyle/>
          <a:p>
            <a:pPr algn="ctr"/>
            <a:r>
              <a:rPr lang="it-IT" b="1" u="sng" dirty="0" smtClean="0">
                <a:latin typeface="Book Antiqua" pitchFamily="18" charset="0"/>
                <a:cs typeface="Times New Roman" pitchFamily="18" charset="0"/>
              </a:rPr>
              <a:t>Fino al 2003</a:t>
            </a:r>
            <a:r>
              <a:rPr lang="it-IT" b="1" dirty="0" smtClean="0">
                <a:latin typeface="Book Antiqua" pitchFamily="18" charset="0"/>
                <a:cs typeface="Times New Roman" pitchFamily="18" charset="0"/>
              </a:rPr>
              <a:t>, nelle zone colpite dal sisma, la normativa </a:t>
            </a:r>
            <a:r>
              <a:rPr lang="it-IT" b="1" u="sng" dirty="0" smtClean="0">
                <a:latin typeface="Book Antiqua" pitchFamily="18" charset="0"/>
                <a:cs typeface="Times New Roman" pitchFamily="18" charset="0"/>
              </a:rPr>
              <a:t>consente</a:t>
            </a:r>
            <a:r>
              <a:rPr lang="it-IT" b="1" dirty="0" smtClean="0">
                <a:latin typeface="Book Antiqua" pitchFamily="18" charset="0"/>
                <a:cs typeface="Times New Roman" pitchFamily="18" charset="0"/>
              </a:rPr>
              <a:t> </a:t>
            </a:r>
            <a:r>
              <a:rPr lang="it-IT" b="1" u="sng" dirty="0" smtClean="0">
                <a:latin typeface="Book Antiqua" pitchFamily="18" charset="0"/>
                <a:cs typeface="Times New Roman" pitchFamily="18" charset="0"/>
              </a:rPr>
              <a:t>di progettare connessioni</a:t>
            </a:r>
            <a:r>
              <a:rPr lang="it-IT" b="1" dirty="0" smtClean="0">
                <a:latin typeface="Book Antiqua" pitchFamily="18" charset="0"/>
                <a:cs typeface="Times New Roman" pitchFamily="18" charset="0"/>
              </a:rPr>
              <a:t> in cui la trasmissione delle forze è affidata </a:t>
            </a:r>
            <a:r>
              <a:rPr lang="it-IT" b="1" u="sng" dirty="0" smtClean="0">
                <a:latin typeface="Book Antiqua" pitchFamily="18" charset="0"/>
                <a:cs typeface="Times New Roman" pitchFamily="18" charset="0"/>
              </a:rPr>
              <a:t>al solo attrito</a:t>
            </a:r>
            <a:endParaRPr lang="it-IT" b="1" u="sng" dirty="0">
              <a:latin typeface="Book Antiqua" pitchFamily="18" charset="0"/>
              <a:cs typeface="Times New Roman" pitchFamily="18" charset="0"/>
            </a:endParaRPr>
          </a:p>
        </p:txBody>
      </p:sp>
    </p:spTree>
    <p:extLst>
      <p:ext uri="{BB962C8B-B14F-4D97-AF65-F5344CB8AC3E}">
        <p14:creationId xmlns="" xmlns:p14="http://schemas.microsoft.com/office/powerpoint/2010/main" val="2177204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1077218"/>
          </a:xfrm>
          <a:prstGeom prst="rect">
            <a:avLst/>
          </a:prstGeom>
          <a:noFill/>
        </p:spPr>
        <p:txBody>
          <a:bodyPr wrap="square" rtlCol="0">
            <a:spAutoFit/>
          </a:bodyPr>
          <a:lstStyle/>
          <a:p>
            <a:pPr algn="ctr"/>
            <a:r>
              <a:rPr lang="it-IT" sz="3200" b="1" dirty="0">
                <a:latin typeface="Book Antiqua" pitchFamily="18" charset="0"/>
              </a:rPr>
              <a:t>Edifici industriali </a:t>
            </a:r>
            <a:r>
              <a:rPr lang="it-IT" sz="3200" b="1" dirty="0" smtClean="0">
                <a:latin typeface="Book Antiqua" pitchFamily="18" charset="0"/>
              </a:rPr>
              <a:t>– Studi antecedenti il sisma sulla perdita </a:t>
            </a:r>
            <a:r>
              <a:rPr lang="it-IT" sz="3200" b="1" dirty="0">
                <a:latin typeface="Book Antiqua" pitchFamily="18" charset="0"/>
              </a:rPr>
              <a:t>di </a:t>
            </a:r>
            <a:r>
              <a:rPr lang="it-IT" sz="3200" b="1" dirty="0" smtClean="0">
                <a:latin typeface="Book Antiqua" pitchFamily="18" charset="0"/>
              </a:rPr>
              <a:t>appoggio</a:t>
            </a:r>
          </a:p>
        </p:txBody>
      </p:sp>
      <p:sp>
        <p:nvSpPr>
          <p:cNvPr id="5" name="Rettangolo 4"/>
          <p:cNvSpPr/>
          <p:nvPr/>
        </p:nvSpPr>
        <p:spPr>
          <a:xfrm>
            <a:off x="107504" y="1064547"/>
            <a:ext cx="8856984" cy="1015663"/>
          </a:xfrm>
          <a:prstGeom prst="rect">
            <a:avLst/>
          </a:prstGeom>
        </p:spPr>
        <p:txBody>
          <a:bodyPr wrap="square">
            <a:spAutoFit/>
          </a:bodyPr>
          <a:lstStyle/>
          <a:p>
            <a:r>
              <a:rPr lang="it-IT" sz="2000" dirty="0" smtClean="0">
                <a:latin typeface="Book Antiqua" pitchFamily="18" charset="0"/>
                <a:cs typeface="Times New Roman" pitchFamily="18" charset="0"/>
              </a:rPr>
              <a:t>Nel caso di connessione </a:t>
            </a:r>
            <a:r>
              <a:rPr lang="it-IT" sz="2000" dirty="0" err="1" smtClean="0">
                <a:latin typeface="Book Antiqua" pitchFamily="18" charset="0"/>
                <a:cs typeface="Times New Roman" pitchFamily="18" charset="0"/>
              </a:rPr>
              <a:t>attritiva</a:t>
            </a:r>
            <a:r>
              <a:rPr lang="it-IT" sz="2000" dirty="0" smtClean="0">
                <a:latin typeface="Book Antiqua" pitchFamily="18" charset="0"/>
                <a:cs typeface="Times New Roman" pitchFamily="18" charset="0"/>
              </a:rPr>
              <a:t> con neoprene, il basso valore </a:t>
            </a:r>
            <a:r>
              <a:rPr lang="it-IT" sz="2000" u="sng" dirty="0" smtClean="0">
                <a:latin typeface="Book Antiqua" pitchFamily="18" charset="0"/>
                <a:cs typeface="Times New Roman" pitchFamily="18" charset="0"/>
              </a:rPr>
              <a:t>coefficiente di attrito calcestruzzo-neoprene </a:t>
            </a:r>
            <a:r>
              <a:rPr lang="it-IT" sz="2000" dirty="0" smtClean="0">
                <a:latin typeface="Book Antiqua" pitchFamily="18" charset="0"/>
                <a:cs typeface="Times New Roman" pitchFamily="18" charset="0"/>
              </a:rPr>
              <a:t> induce una bassa resistenza alle azioni sismiche della connessione trave-colonna semplicemente appoggiata.	</a:t>
            </a:r>
          </a:p>
        </p:txBody>
      </p:sp>
      <p:sp>
        <p:nvSpPr>
          <p:cNvPr id="8" name="Rettangolo 7"/>
          <p:cNvSpPr/>
          <p:nvPr/>
        </p:nvSpPr>
        <p:spPr>
          <a:xfrm>
            <a:off x="0" y="6012577"/>
            <a:ext cx="9135300" cy="523220"/>
          </a:xfrm>
          <a:prstGeom prst="rect">
            <a:avLst/>
          </a:prstGeom>
        </p:spPr>
        <p:txBody>
          <a:bodyPr wrap="square">
            <a:spAutoFit/>
          </a:bodyPr>
          <a:lstStyle/>
          <a:p>
            <a:r>
              <a:rPr lang="it-IT" sz="1400" dirty="0">
                <a:latin typeface="Book Antiqua" pitchFamily="18" charset="0"/>
                <a:cs typeface="Times New Roman" pitchFamily="18" charset="0"/>
              </a:rPr>
              <a:t>Magliulo G., </a:t>
            </a:r>
            <a:r>
              <a:rPr lang="it-IT" sz="1400" dirty="0" err="1">
                <a:latin typeface="Book Antiqua" pitchFamily="18" charset="0"/>
                <a:cs typeface="Times New Roman" pitchFamily="18" charset="0"/>
              </a:rPr>
              <a:t>Fabbrocino</a:t>
            </a:r>
            <a:r>
              <a:rPr lang="it-IT" sz="1400" dirty="0">
                <a:latin typeface="Book Antiqua" pitchFamily="18" charset="0"/>
                <a:cs typeface="Times New Roman" pitchFamily="18" charset="0"/>
              </a:rPr>
              <a:t> G., Manfredi, G.. </a:t>
            </a:r>
            <a:r>
              <a:rPr lang="it-IT" sz="1400" dirty="0" err="1">
                <a:latin typeface="Book Antiqua" pitchFamily="18" charset="0"/>
                <a:cs typeface="Times New Roman" pitchFamily="18" charset="0"/>
              </a:rPr>
              <a:t>Seismic</a:t>
            </a:r>
            <a:r>
              <a:rPr lang="it-IT" sz="1400" dirty="0">
                <a:latin typeface="Book Antiqua" pitchFamily="18" charset="0"/>
                <a:cs typeface="Times New Roman" pitchFamily="18" charset="0"/>
              </a:rPr>
              <a:t> </a:t>
            </a:r>
            <a:r>
              <a:rPr lang="it-IT" sz="1400" dirty="0" err="1" smtClean="0">
                <a:latin typeface="Book Antiqua" pitchFamily="18" charset="0"/>
                <a:cs typeface="Times New Roman" pitchFamily="18" charset="0"/>
              </a:rPr>
              <a:t>assessment</a:t>
            </a:r>
            <a:r>
              <a:rPr lang="it-IT" sz="1400" dirty="0" smtClean="0">
                <a:latin typeface="Book Antiqua" pitchFamily="18" charset="0"/>
                <a:cs typeface="Times New Roman" pitchFamily="18" charset="0"/>
              </a:rPr>
              <a:t> of </a:t>
            </a:r>
            <a:r>
              <a:rPr lang="it-IT" sz="1400" dirty="0" err="1">
                <a:latin typeface="Book Antiqua" pitchFamily="18" charset="0"/>
                <a:cs typeface="Times New Roman" pitchFamily="18" charset="0"/>
              </a:rPr>
              <a:t>existing</a:t>
            </a:r>
            <a:r>
              <a:rPr lang="it-IT" sz="1400" dirty="0">
                <a:latin typeface="Book Antiqua" pitchFamily="18" charset="0"/>
                <a:cs typeface="Times New Roman" pitchFamily="18" charset="0"/>
              </a:rPr>
              <a:t> </a:t>
            </a:r>
            <a:r>
              <a:rPr lang="it-IT" sz="1400" dirty="0" err="1">
                <a:latin typeface="Book Antiqua" pitchFamily="18" charset="0"/>
                <a:cs typeface="Times New Roman" pitchFamily="18" charset="0"/>
              </a:rPr>
              <a:t>precast</a:t>
            </a:r>
            <a:r>
              <a:rPr lang="it-IT" sz="1400" dirty="0">
                <a:latin typeface="Book Antiqua" pitchFamily="18" charset="0"/>
                <a:cs typeface="Times New Roman" pitchFamily="18" charset="0"/>
              </a:rPr>
              <a:t> industrial </a:t>
            </a:r>
            <a:r>
              <a:rPr lang="it-IT" sz="1400" dirty="0" err="1">
                <a:latin typeface="Book Antiqua" pitchFamily="18" charset="0"/>
                <a:cs typeface="Times New Roman" pitchFamily="18" charset="0"/>
              </a:rPr>
              <a:t>buildings</a:t>
            </a:r>
            <a:r>
              <a:rPr lang="it-IT" sz="1400" dirty="0">
                <a:latin typeface="Book Antiqua" pitchFamily="18" charset="0"/>
                <a:cs typeface="Times New Roman" pitchFamily="18" charset="0"/>
              </a:rPr>
              <a:t> </a:t>
            </a:r>
            <a:r>
              <a:rPr lang="it-IT" sz="1400" dirty="0" err="1">
                <a:latin typeface="Book Antiqua" pitchFamily="18" charset="0"/>
                <a:cs typeface="Times New Roman" pitchFamily="18" charset="0"/>
              </a:rPr>
              <a:t>using</a:t>
            </a:r>
            <a:r>
              <a:rPr lang="it-IT" sz="1400" dirty="0">
                <a:latin typeface="Book Antiqua" pitchFamily="18" charset="0"/>
                <a:cs typeface="Times New Roman" pitchFamily="18" charset="0"/>
              </a:rPr>
              <a:t> </a:t>
            </a:r>
            <a:r>
              <a:rPr lang="it-IT" sz="1400" dirty="0" err="1">
                <a:latin typeface="Book Antiqua" pitchFamily="18" charset="0"/>
                <a:cs typeface="Times New Roman" pitchFamily="18" charset="0"/>
              </a:rPr>
              <a:t>static</a:t>
            </a:r>
            <a:r>
              <a:rPr lang="it-IT" sz="1400" dirty="0">
                <a:latin typeface="Book Antiqua" pitchFamily="18" charset="0"/>
                <a:cs typeface="Times New Roman" pitchFamily="18" charset="0"/>
              </a:rPr>
              <a:t> and </a:t>
            </a:r>
            <a:r>
              <a:rPr lang="it-IT" sz="1400" dirty="0" err="1">
                <a:latin typeface="Book Antiqua" pitchFamily="18" charset="0"/>
                <a:cs typeface="Times New Roman" pitchFamily="18" charset="0"/>
              </a:rPr>
              <a:t>dynamic</a:t>
            </a:r>
            <a:r>
              <a:rPr lang="it-IT" sz="1400" dirty="0">
                <a:latin typeface="Book Antiqua" pitchFamily="18" charset="0"/>
                <a:cs typeface="Times New Roman" pitchFamily="18" charset="0"/>
              </a:rPr>
              <a:t> </a:t>
            </a:r>
            <a:r>
              <a:rPr lang="it-IT" sz="1400" dirty="0" err="1" smtClean="0">
                <a:latin typeface="Book Antiqua" pitchFamily="18" charset="0"/>
                <a:cs typeface="Times New Roman" pitchFamily="18" charset="0"/>
              </a:rPr>
              <a:t>nonlinear</a:t>
            </a:r>
            <a:r>
              <a:rPr lang="it-IT" sz="1400" dirty="0" smtClean="0">
                <a:latin typeface="Book Antiqua" pitchFamily="18" charset="0"/>
                <a:cs typeface="Times New Roman" pitchFamily="18" charset="0"/>
              </a:rPr>
              <a:t> </a:t>
            </a:r>
            <a:r>
              <a:rPr lang="it-IT" sz="1400" dirty="0" err="1">
                <a:latin typeface="Book Antiqua" pitchFamily="18" charset="0"/>
                <a:cs typeface="Times New Roman" pitchFamily="18" charset="0"/>
              </a:rPr>
              <a:t>analyses</a:t>
            </a:r>
            <a:r>
              <a:rPr lang="it-IT" sz="1400" dirty="0">
                <a:latin typeface="Book Antiqua" pitchFamily="18" charset="0"/>
                <a:cs typeface="Times New Roman" pitchFamily="18" charset="0"/>
              </a:rPr>
              <a:t>. </a:t>
            </a:r>
            <a:r>
              <a:rPr lang="it-IT" sz="1400" dirty="0" err="1">
                <a:latin typeface="Book Antiqua" pitchFamily="18" charset="0"/>
                <a:cs typeface="Times New Roman" pitchFamily="18" charset="0"/>
              </a:rPr>
              <a:t>Engineering</a:t>
            </a:r>
            <a:r>
              <a:rPr lang="it-IT" sz="1400" dirty="0">
                <a:latin typeface="Book Antiqua" pitchFamily="18" charset="0"/>
                <a:cs typeface="Times New Roman" pitchFamily="18" charset="0"/>
              </a:rPr>
              <a:t> </a:t>
            </a:r>
            <a:r>
              <a:rPr lang="it-IT" sz="1400" dirty="0" err="1">
                <a:latin typeface="Book Antiqua" pitchFamily="18" charset="0"/>
                <a:cs typeface="Times New Roman" pitchFamily="18" charset="0"/>
              </a:rPr>
              <a:t>Structures</a:t>
            </a:r>
            <a:r>
              <a:rPr lang="it-IT" sz="1400" dirty="0">
                <a:latin typeface="Book Antiqua" pitchFamily="18" charset="0"/>
                <a:cs typeface="Times New Roman" pitchFamily="18" charset="0"/>
              </a:rPr>
              <a:t> </a:t>
            </a:r>
            <a:r>
              <a:rPr lang="it-IT" sz="1400" dirty="0" smtClean="0">
                <a:latin typeface="Book Antiqua" pitchFamily="18" charset="0"/>
                <a:cs typeface="Times New Roman" pitchFamily="18" charset="0"/>
              </a:rPr>
              <a:t>2008</a:t>
            </a:r>
            <a:endParaRPr lang="it-IT" sz="1400" dirty="0">
              <a:latin typeface="Book Antiqua" pitchFamily="18" charset="0"/>
              <a:cs typeface="Times New Roman" pitchFamily="18" charset="0"/>
            </a:endParaRPr>
          </a:p>
        </p:txBody>
      </p:sp>
      <p:sp>
        <p:nvSpPr>
          <p:cNvPr id="9" name="Rettangolo 8"/>
          <p:cNvSpPr/>
          <p:nvPr/>
        </p:nvSpPr>
        <p:spPr>
          <a:xfrm>
            <a:off x="0" y="5570076"/>
            <a:ext cx="9144000" cy="523220"/>
          </a:xfrm>
          <a:prstGeom prst="rect">
            <a:avLst/>
          </a:prstGeom>
        </p:spPr>
        <p:txBody>
          <a:bodyPr wrap="square">
            <a:spAutoFit/>
          </a:bodyPr>
          <a:lstStyle/>
          <a:p>
            <a:r>
              <a:rPr lang="it-IT" sz="1400" dirty="0">
                <a:latin typeface="Book Antiqua" pitchFamily="18" charset="0"/>
                <a:cs typeface="Times New Roman" pitchFamily="18" charset="0"/>
              </a:rPr>
              <a:t>Magliulo G., </a:t>
            </a:r>
            <a:r>
              <a:rPr lang="it-IT" sz="1400" dirty="0" err="1">
                <a:latin typeface="Book Antiqua" pitchFamily="18" charset="0"/>
                <a:cs typeface="Times New Roman" pitchFamily="18" charset="0"/>
              </a:rPr>
              <a:t>Capozzi</a:t>
            </a:r>
            <a:r>
              <a:rPr lang="it-IT" sz="1400" dirty="0">
                <a:latin typeface="Book Antiqua" pitchFamily="18" charset="0"/>
                <a:cs typeface="Times New Roman" pitchFamily="18" charset="0"/>
              </a:rPr>
              <a:t> V., </a:t>
            </a:r>
            <a:r>
              <a:rPr lang="it-IT" sz="1400" dirty="0" err="1">
                <a:latin typeface="Book Antiqua" pitchFamily="18" charset="0"/>
                <a:cs typeface="Times New Roman" pitchFamily="18" charset="0"/>
              </a:rPr>
              <a:t>Fabbrocino</a:t>
            </a:r>
            <a:r>
              <a:rPr lang="it-IT" sz="1400" dirty="0">
                <a:latin typeface="Book Antiqua" pitchFamily="18" charset="0"/>
                <a:cs typeface="Times New Roman" pitchFamily="18" charset="0"/>
              </a:rPr>
              <a:t> G., Manfredi </a:t>
            </a:r>
            <a:r>
              <a:rPr lang="it-IT" sz="1400" dirty="0" smtClean="0">
                <a:latin typeface="Book Antiqua" pitchFamily="18" charset="0"/>
                <a:cs typeface="Times New Roman" pitchFamily="18" charset="0"/>
              </a:rPr>
              <a:t>G. Neoprene-concrete fiction </a:t>
            </a:r>
            <a:r>
              <a:rPr lang="it-IT" sz="1400" dirty="0" err="1">
                <a:latin typeface="Book Antiqua" pitchFamily="18" charset="0"/>
                <a:cs typeface="Times New Roman" pitchFamily="18" charset="0"/>
              </a:rPr>
              <a:t>relationships</a:t>
            </a:r>
            <a:r>
              <a:rPr lang="it-IT" sz="1400" dirty="0">
                <a:latin typeface="Book Antiqua" pitchFamily="18" charset="0"/>
                <a:cs typeface="Times New Roman" pitchFamily="18" charset="0"/>
              </a:rPr>
              <a:t> for </a:t>
            </a:r>
            <a:r>
              <a:rPr lang="it-IT" sz="1400" dirty="0" err="1">
                <a:latin typeface="Book Antiqua" pitchFamily="18" charset="0"/>
                <a:cs typeface="Times New Roman" pitchFamily="18" charset="0"/>
              </a:rPr>
              <a:t>seismic</a:t>
            </a:r>
            <a:r>
              <a:rPr lang="it-IT" sz="1400" dirty="0">
                <a:latin typeface="Book Antiqua" pitchFamily="18" charset="0"/>
                <a:cs typeface="Times New Roman" pitchFamily="18" charset="0"/>
              </a:rPr>
              <a:t> </a:t>
            </a:r>
            <a:r>
              <a:rPr lang="it-IT" sz="1400" dirty="0" err="1">
                <a:latin typeface="Book Antiqua" pitchFamily="18" charset="0"/>
                <a:cs typeface="Times New Roman" pitchFamily="18" charset="0"/>
              </a:rPr>
              <a:t>assessment</a:t>
            </a:r>
            <a:r>
              <a:rPr lang="it-IT" sz="1400" dirty="0">
                <a:latin typeface="Book Antiqua" pitchFamily="18" charset="0"/>
                <a:cs typeface="Times New Roman" pitchFamily="18" charset="0"/>
              </a:rPr>
              <a:t> of </a:t>
            </a:r>
            <a:r>
              <a:rPr lang="it-IT" sz="1400" dirty="0" err="1">
                <a:latin typeface="Book Antiqua" pitchFamily="18" charset="0"/>
                <a:cs typeface="Times New Roman" pitchFamily="18" charset="0"/>
              </a:rPr>
              <a:t>existing</a:t>
            </a:r>
            <a:r>
              <a:rPr lang="it-IT" sz="1400" dirty="0">
                <a:latin typeface="Book Antiqua" pitchFamily="18" charset="0"/>
                <a:cs typeface="Times New Roman" pitchFamily="18" charset="0"/>
              </a:rPr>
              <a:t> </a:t>
            </a:r>
            <a:r>
              <a:rPr lang="it-IT" sz="1400" dirty="0" err="1">
                <a:latin typeface="Book Antiqua" pitchFamily="18" charset="0"/>
                <a:cs typeface="Times New Roman" pitchFamily="18" charset="0"/>
              </a:rPr>
              <a:t>precast</a:t>
            </a:r>
            <a:r>
              <a:rPr lang="it-IT" sz="1400" dirty="0">
                <a:latin typeface="Book Antiqua" pitchFamily="18" charset="0"/>
                <a:cs typeface="Times New Roman" pitchFamily="18" charset="0"/>
              </a:rPr>
              <a:t> </a:t>
            </a:r>
            <a:r>
              <a:rPr lang="it-IT" sz="1400" dirty="0" err="1" smtClean="0">
                <a:latin typeface="Book Antiqua" pitchFamily="18" charset="0"/>
                <a:cs typeface="Times New Roman" pitchFamily="18" charset="0"/>
              </a:rPr>
              <a:t>buildings</a:t>
            </a:r>
            <a:r>
              <a:rPr lang="it-IT" sz="1400" dirty="0">
                <a:latin typeface="Book Antiqua" pitchFamily="18" charset="0"/>
                <a:cs typeface="Times New Roman" pitchFamily="18" charset="0"/>
              </a:rPr>
              <a:t>. </a:t>
            </a:r>
            <a:r>
              <a:rPr lang="it-IT" sz="1400" dirty="0" err="1">
                <a:latin typeface="Book Antiqua" pitchFamily="18" charset="0"/>
                <a:cs typeface="Times New Roman" pitchFamily="18" charset="0"/>
              </a:rPr>
              <a:t>Engineering</a:t>
            </a:r>
            <a:r>
              <a:rPr lang="it-IT" sz="1400" dirty="0">
                <a:latin typeface="Book Antiqua" pitchFamily="18" charset="0"/>
                <a:cs typeface="Times New Roman" pitchFamily="18" charset="0"/>
              </a:rPr>
              <a:t> </a:t>
            </a:r>
            <a:r>
              <a:rPr lang="it-IT" sz="1400" dirty="0" err="1">
                <a:latin typeface="Book Antiqua" pitchFamily="18" charset="0"/>
                <a:cs typeface="Times New Roman" pitchFamily="18" charset="0"/>
              </a:rPr>
              <a:t>Structures</a:t>
            </a:r>
            <a:r>
              <a:rPr lang="it-IT" sz="1400" dirty="0">
                <a:latin typeface="Book Antiqua" pitchFamily="18" charset="0"/>
                <a:cs typeface="Times New Roman" pitchFamily="18" charset="0"/>
              </a:rPr>
              <a:t> </a:t>
            </a:r>
            <a:r>
              <a:rPr lang="it-IT" sz="1400" dirty="0" smtClean="0">
                <a:latin typeface="Book Antiqua" pitchFamily="18" charset="0"/>
                <a:cs typeface="Times New Roman" pitchFamily="18" charset="0"/>
              </a:rPr>
              <a:t>2011</a:t>
            </a:r>
            <a:endParaRPr lang="it-IT" sz="1400" dirty="0">
              <a:latin typeface="Book Antiqua" pitchFamily="18" charset="0"/>
              <a:cs typeface="Times New Roman" pitchFamily="18" charset="0"/>
            </a:endParaRPr>
          </a:p>
        </p:txBody>
      </p:sp>
      <p:sp>
        <p:nvSpPr>
          <p:cNvPr id="10" name="Rettangolo 9"/>
          <p:cNvSpPr>
            <a:spLocks noChangeArrowheads="1"/>
          </p:cNvSpPr>
          <p:nvPr/>
        </p:nvSpPr>
        <p:spPr bwMode="auto">
          <a:xfrm>
            <a:off x="107504" y="1988840"/>
            <a:ext cx="8750176"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eaLnBrk="0" hangingPunct="0">
              <a:lnSpc>
                <a:spcPct val="110000"/>
              </a:lnSpc>
              <a:spcBef>
                <a:spcPct val="20000"/>
              </a:spcBef>
              <a:buFont typeface="Wingdings" pitchFamily="2" charset="2"/>
              <a:buNone/>
            </a:pPr>
            <a:r>
              <a:rPr lang="it-IT" sz="2000" i="1" dirty="0" smtClean="0">
                <a:latin typeface="Book Antiqua" pitchFamily="18" charset="0"/>
                <a:cs typeface="Times New Roman" pitchFamily="18" charset="0"/>
              </a:rPr>
              <a:t>A partire da analisi dinamiche </a:t>
            </a:r>
            <a:r>
              <a:rPr lang="it-IT" sz="2000" i="1" dirty="0">
                <a:latin typeface="Book Antiqua" pitchFamily="18" charset="0"/>
                <a:cs typeface="Times New Roman" pitchFamily="18" charset="0"/>
              </a:rPr>
              <a:t>non lineari su edifici esistenti </a:t>
            </a:r>
            <a:r>
              <a:rPr lang="it-IT" sz="2000" i="1" dirty="0" smtClean="0">
                <a:latin typeface="Book Antiqua" pitchFamily="18" charset="0"/>
                <a:cs typeface="Times New Roman" pitchFamily="18" charset="0"/>
              </a:rPr>
              <a:t>tipo, </a:t>
            </a:r>
            <a:r>
              <a:rPr lang="it-IT" sz="2000" i="1" smtClean="0">
                <a:latin typeface="Book Antiqua" pitchFamily="18" charset="0"/>
                <a:cs typeface="Times New Roman" pitchFamily="18" charset="0"/>
              </a:rPr>
              <a:t>si evidenzia</a:t>
            </a:r>
            <a:r>
              <a:rPr lang="it-IT" sz="2000" i="1" u="sng" smtClean="0">
                <a:solidFill>
                  <a:srgbClr val="FF0000"/>
                </a:solidFill>
                <a:latin typeface="Book Antiqua" pitchFamily="18" charset="0"/>
                <a:cs typeface="Times New Roman" pitchFamily="18" charset="0"/>
              </a:rPr>
              <a:t> </a:t>
            </a:r>
            <a:r>
              <a:rPr lang="it-IT" sz="2000" i="1" u="sng" dirty="0">
                <a:solidFill>
                  <a:srgbClr val="FF0000"/>
                </a:solidFill>
                <a:latin typeface="Book Antiqua" pitchFamily="18" charset="0"/>
                <a:cs typeface="Times New Roman" pitchFamily="18" charset="0"/>
              </a:rPr>
              <a:t>la </a:t>
            </a:r>
            <a:r>
              <a:rPr lang="it-IT" sz="2000" i="1" u="sng" dirty="0" smtClean="0">
                <a:solidFill>
                  <a:srgbClr val="FF0000"/>
                </a:solidFill>
                <a:latin typeface="Book Antiqua" pitchFamily="18" charset="0"/>
                <a:cs typeface="Times New Roman" pitchFamily="18" charset="0"/>
              </a:rPr>
              <a:t>bassa </a:t>
            </a:r>
            <a:r>
              <a:rPr lang="it-IT" sz="2000" i="1" u="sng" dirty="0">
                <a:solidFill>
                  <a:srgbClr val="FF0000"/>
                </a:solidFill>
                <a:latin typeface="Book Antiqua" pitchFamily="18" charset="0"/>
                <a:cs typeface="Times New Roman" pitchFamily="18" charset="0"/>
              </a:rPr>
              <a:t>resistenza alle azioni sismiche</a:t>
            </a:r>
            <a:r>
              <a:rPr lang="it-IT" sz="2000" i="1" dirty="0">
                <a:latin typeface="Book Antiqua" pitchFamily="18" charset="0"/>
                <a:cs typeface="Times New Roman" pitchFamily="18" charset="0"/>
              </a:rPr>
              <a:t> da parte degli edifici prefabbricati industriali </a:t>
            </a:r>
            <a:r>
              <a:rPr lang="it-IT" sz="2000" i="1" dirty="0" smtClean="0">
                <a:latin typeface="Book Antiqua" pitchFamily="18" charset="0"/>
                <a:cs typeface="Times New Roman" pitchFamily="18" charset="0"/>
              </a:rPr>
              <a:t>con connessioni </a:t>
            </a:r>
            <a:r>
              <a:rPr lang="it-IT" sz="2000" i="1" dirty="0" err="1" smtClean="0">
                <a:latin typeface="Book Antiqua" pitchFamily="18" charset="0"/>
                <a:cs typeface="Times New Roman" pitchFamily="18" charset="0"/>
              </a:rPr>
              <a:t>attritive</a:t>
            </a:r>
            <a:r>
              <a:rPr lang="it-IT" sz="2000" i="1" dirty="0" smtClean="0">
                <a:latin typeface="Book Antiqua" pitchFamily="18" charset="0"/>
                <a:cs typeface="Times New Roman" pitchFamily="18" charset="0"/>
              </a:rPr>
              <a:t>; </a:t>
            </a:r>
            <a:r>
              <a:rPr lang="it-IT" sz="2000" i="1" dirty="0">
                <a:latin typeface="Book Antiqua" pitchFamily="18" charset="0"/>
                <a:cs typeface="Times New Roman" pitchFamily="18" charset="0"/>
              </a:rPr>
              <a:t>essi, infatti, anche per terremoti di media intensità, </a:t>
            </a:r>
            <a:r>
              <a:rPr lang="it-IT" sz="2000" i="1" u="sng" dirty="0">
                <a:solidFill>
                  <a:srgbClr val="FF0000"/>
                </a:solidFill>
                <a:latin typeface="Book Antiqua" pitchFamily="18" charset="0"/>
                <a:cs typeface="Times New Roman" pitchFamily="18" charset="0"/>
              </a:rPr>
              <a:t>possono collassare per perdita di appoggio.</a:t>
            </a:r>
          </a:p>
        </p:txBody>
      </p:sp>
      <p:pic>
        <p:nvPicPr>
          <p:cNvPr id="11" name="Picture 42" descr="herving  mod"/>
          <p:cNvPicPr>
            <a:picLocks noChangeAspect="1" noChangeArrowheads="1"/>
          </p:cNvPicPr>
          <p:nvPr/>
        </p:nvPicPr>
        <p:blipFill>
          <a:blip r:embed="rId2" cstate="email">
            <a:clrChange>
              <a:clrFrom>
                <a:srgbClr val="000000"/>
              </a:clrFrom>
              <a:clrTo>
                <a:srgbClr val="000000">
                  <a:alpha val="0"/>
                </a:srgbClr>
              </a:clrTo>
            </a:clrChange>
            <a:extLst>
              <a:ext uri="{28A0092B-C50C-407E-A947-70E740481C1C}">
                <a14:useLocalDpi xmlns="" xmlns:a14="http://schemas.microsoft.com/office/drawing/2010/main"/>
              </a:ext>
            </a:extLst>
          </a:blip>
          <a:srcRect/>
          <a:stretch>
            <a:fillRect/>
          </a:stretch>
        </p:blipFill>
        <p:spPr bwMode="auto">
          <a:xfrm>
            <a:off x="3286125" y="3696979"/>
            <a:ext cx="2519363" cy="1331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Oval 3"/>
          <p:cNvSpPr>
            <a:spLocks noChangeArrowheads="1"/>
          </p:cNvSpPr>
          <p:nvPr/>
        </p:nvSpPr>
        <p:spPr bwMode="auto">
          <a:xfrm>
            <a:off x="4048125" y="4339916"/>
            <a:ext cx="361950" cy="646113"/>
          </a:xfrm>
          <a:prstGeom prst="ellipse">
            <a:avLst/>
          </a:prstGeom>
          <a:noFill/>
          <a:ln w="254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lnSpc>
                <a:spcPct val="110000"/>
              </a:lnSpc>
              <a:spcBef>
                <a:spcPct val="20000"/>
              </a:spcBef>
              <a:buClr>
                <a:srgbClr val="FFCC00"/>
              </a:buClr>
              <a:buFont typeface="Wingdings" pitchFamily="2" charset="2"/>
              <a:buChar char="ü"/>
            </a:pPr>
            <a:endParaRPr lang="it-IT">
              <a:latin typeface="Book Antiqua" pitchFamily="18" charset="0"/>
            </a:endParaRPr>
          </a:p>
        </p:txBody>
      </p:sp>
      <p:sp>
        <p:nvSpPr>
          <p:cNvPr id="13" name="Line 6"/>
          <p:cNvSpPr>
            <a:spLocks noChangeShapeType="1"/>
          </p:cNvSpPr>
          <p:nvPr/>
        </p:nvSpPr>
        <p:spPr bwMode="auto">
          <a:xfrm flipV="1">
            <a:off x="3143250" y="4839979"/>
            <a:ext cx="428625" cy="342900"/>
          </a:xfrm>
          <a:prstGeom prst="line">
            <a:avLst/>
          </a:prstGeom>
          <a:noFill/>
          <a:ln w="31750">
            <a:solidFill>
              <a:srgbClr val="00FF00"/>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latin typeface="Book Antiqua" pitchFamily="18" charset="0"/>
            </a:endParaRPr>
          </a:p>
        </p:txBody>
      </p:sp>
      <p:sp>
        <p:nvSpPr>
          <p:cNvPr id="14" name="Line 5"/>
          <p:cNvSpPr>
            <a:spLocks noChangeShapeType="1"/>
          </p:cNvSpPr>
          <p:nvPr/>
        </p:nvSpPr>
        <p:spPr bwMode="auto">
          <a:xfrm flipH="1" flipV="1">
            <a:off x="4500563" y="4911416"/>
            <a:ext cx="1214437" cy="500063"/>
          </a:xfrm>
          <a:prstGeom prst="line">
            <a:avLst/>
          </a:prstGeom>
          <a:noFill/>
          <a:ln w="31750">
            <a:solidFill>
              <a:srgbClr val="00FF00"/>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latin typeface="Book Antiqua" pitchFamily="18" charset="0"/>
            </a:endParaRPr>
          </a:p>
        </p:txBody>
      </p:sp>
      <p:sp>
        <p:nvSpPr>
          <p:cNvPr id="15" name="Oval 3"/>
          <p:cNvSpPr>
            <a:spLocks noChangeArrowheads="1"/>
          </p:cNvSpPr>
          <p:nvPr/>
        </p:nvSpPr>
        <p:spPr bwMode="auto">
          <a:xfrm flipH="1">
            <a:off x="3643313" y="3982729"/>
            <a:ext cx="207962" cy="593725"/>
          </a:xfrm>
          <a:prstGeom prst="ellipse">
            <a:avLst/>
          </a:prstGeom>
          <a:noFill/>
          <a:ln w="254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lnSpc>
                <a:spcPct val="110000"/>
              </a:lnSpc>
              <a:spcBef>
                <a:spcPct val="20000"/>
              </a:spcBef>
              <a:buClr>
                <a:srgbClr val="FFCC00"/>
              </a:buClr>
              <a:buFont typeface="Wingdings" pitchFamily="2" charset="2"/>
              <a:buChar char="ü"/>
            </a:pPr>
            <a:endParaRPr lang="it-IT">
              <a:latin typeface="Book Antiqua" pitchFamily="18" charset="0"/>
            </a:endParaRPr>
          </a:p>
        </p:txBody>
      </p:sp>
      <p:sp>
        <p:nvSpPr>
          <p:cNvPr id="16" name="Rectangle 9"/>
          <p:cNvSpPr>
            <a:spLocks noChangeArrowheads="1"/>
          </p:cNvSpPr>
          <p:nvPr/>
        </p:nvSpPr>
        <p:spPr bwMode="auto">
          <a:xfrm>
            <a:off x="804863" y="3554104"/>
            <a:ext cx="26955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lnSpc>
                <a:spcPct val="110000"/>
              </a:lnSpc>
              <a:spcBef>
                <a:spcPct val="20000"/>
              </a:spcBef>
              <a:buFont typeface="Wingdings" pitchFamily="2" charset="2"/>
              <a:buNone/>
            </a:pPr>
            <a:r>
              <a:rPr lang="it-IT" sz="2000" dirty="0">
                <a:latin typeface="Book Antiqua" pitchFamily="18" charset="0"/>
                <a:cs typeface="Times New Roman" pitchFamily="18" charset="0"/>
              </a:rPr>
              <a:t>Pilastro laterale</a:t>
            </a:r>
          </a:p>
        </p:txBody>
      </p:sp>
      <p:sp>
        <p:nvSpPr>
          <p:cNvPr id="17" name="Rectangle 13"/>
          <p:cNvSpPr>
            <a:spLocks noChangeArrowheads="1"/>
          </p:cNvSpPr>
          <p:nvPr/>
        </p:nvSpPr>
        <p:spPr bwMode="auto">
          <a:xfrm>
            <a:off x="6089650" y="3554104"/>
            <a:ext cx="28400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lnSpc>
                <a:spcPct val="110000"/>
              </a:lnSpc>
              <a:spcBef>
                <a:spcPct val="20000"/>
              </a:spcBef>
              <a:buFont typeface="Wingdings" pitchFamily="2" charset="2"/>
              <a:buNone/>
            </a:pPr>
            <a:r>
              <a:rPr lang="it-IT" sz="2000" dirty="0">
                <a:latin typeface="Book Antiqua" pitchFamily="18" charset="0"/>
              </a:rPr>
              <a:t>Pilastro d’angolo</a:t>
            </a:r>
          </a:p>
        </p:txBody>
      </p:sp>
      <p:sp>
        <p:nvSpPr>
          <p:cNvPr id="18" name="Rectangle 15"/>
          <p:cNvSpPr>
            <a:spLocks noChangeArrowheads="1"/>
          </p:cNvSpPr>
          <p:nvPr/>
        </p:nvSpPr>
        <p:spPr bwMode="auto">
          <a:xfrm>
            <a:off x="6900863" y="3839854"/>
            <a:ext cx="13144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lnSpc>
                <a:spcPct val="110000"/>
              </a:lnSpc>
              <a:spcBef>
                <a:spcPct val="20000"/>
              </a:spcBef>
              <a:buFont typeface="Wingdings" pitchFamily="2" charset="2"/>
              <a:buNone/>
            </a:pPr>
            <a:r>
              <a:rPr lang="it-IT" sz="1600">
                <a:latin typeface="Book Antiqua" pitchFamily="18" charset="0"/>
              </a:rPr>
              <a:t>El Centro</a:t>
            </a:r>
          </a:p>
        </p:txBody>
      </p:sp>
      <p:sp>
        <p:nvSpPr>
          <p:cNvPr id="19" name="Rectangle 15"/>
          <p:cNvSpPr>
            <a:spLocks noChangeArrowheads="1"/>
          </p:cNvSpPr>
          <p:nvPr/>
        </p:nvSpPr>
        <p:spPr bwMode="auto">
          <a:xfrm>
            <a:off x="1143000" y="3839854"/>
            <a:ext cx="13144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lnSpc>
                <a:spcPct val="110000"/>
              </a:lnSpc>
              <a:spcBef>
                <a:spcPct val="20000"/>
              </a:spcBef>
              <a:buFont typeface="Wingdings" pitchFamily="2" charset="2"/>
              <a:buNone/>
            </a:pPr>
            <a:r>
              <a:rPr lang="it-IT" sz="1600">
                <a:latin typeface="Book Antiqua" pitchFamily="18" charset="0"/>
              </a:rPr>
              <a:t>El Centro</a:t>
            </a:r>
          </a:p>
        </p:txBody>
      </p:sp>
      <p:pic>
        <p:nvPicPr>
          <p:cNvPr id="20" name="Picture 10"/>
          <p:cNvPicPr>
            <a:picLocks noChangeAspect="1" noChangeArrowheads="1"/>
          </p:cNvPicPr>
          <p:nvPr/>
        </p:nvPicPr>
        <p:blipFill>
          <a:blip r:embed="rId3" cstate="email">
            <a:biLevel thresh="75000"/>
            <a:extLst>
              <a:ext uri="{28A0092B-C50C-407E-A947-70E740481C1C}">
                <a14:useLocalDpi xmlns="" xmlns:a14="http://schemas.microsoft.com/office/drawing/2010/main"/>
              </a:ext>
            </a:extLst>
          </a:blip>
          <a:stretch>
            <a:fillRect/>
          </a:stretch>
        </p:blipFill>
        <p:spPr bwMode="auto">
          <a:xfrm>
            <a:off x="-29028" y="3907305"/>
            <a:ext cx="3286148" cy="2033264"/>
          </a:xfrm>
          <a:prstGeom prst="rect">
            <a:avLst/>
          </a:prstGeom>
          <a:noFill/>
          <a:ln>
            <a:noFill/>
          </a:ln>
          <a:effectLst/>
        </p:spPr>
      </p:pic>
      <p:pic>
        <p:nvPicPr>
          <p:cNvPr id="21" name="Picture 14"/>
          <p:cNvPicPr>
            <a:picLocks noChangeAspect="1" noChangeArrowheads="1"/>
          </p:cNvPicPr>
          <p:nvPr/>
        </p:nvPicPr>
        <p:blipFill>
          <a:blip r:embed="rId4" cstate="email">
            <a:biLevel thresh="75000"/>
            <a:extLst>
              <a:ext uri="{28A0092B-C50C-407E-A947-70E740481C1C}">
                <a14:useLocalDpi xmlns="" xmlns:a14="http://schemas.microsoft.com/office/drawing/2010/main"/>
              </a:ext>
            </a:extLst>
          </a:blip>
          <a:srcRect t="11104" r="545" b="3575"/>
          <a:stretch>
            <a:fillRect/>
          </a:stretch>
        </p:blipFill>
        <p:spPr bwMode="auto">
          <a:xfrm>
            <a:off x="5810476" y="4128779"/>
            <a:ext cx="3348038" cy="1782762"/>
          </a:xfrm>
          <a:prstGeom prst="rect">
            <a:avLst/>
          </a:prstGeom>
          <a:noFill/>
          <a:ln w="9525">
            <a:noFill/>
            <a:miter lim="800000"/>
            <a:headEnd/>
            <a:tailEnd/>
          </a:ln>
        </p:spPr>
      </p:pic>
    </p:spTree>
    <p:extLst>
      <p:ext uri="{BB962C8B-B14F-4D97-AF65-F5344CB8AC3E}">
        <p14:creationId xmlns="" xmlns:p14="http://schemas.microsoft.com/office/powerpoint/2010/main" val="862327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21" name="CasellaDiTesto 9"/>
          <p:cNvSpPr txBox="1">
            <a:spLocks noChangeArrowheads="1"/>
          </p:cNvSpPr>
          <p:nvPr/>
        </p:nvSpPr>
        <p:spPr bwMode="auto">
          <a:xfrm>
            <a:off x="250825" y="1052736"/>
            <a:ext cx="2520950" cy="1938992"/>
          </a:xfrm>
          <a:prstGeom prst="rect">
            <a:avLst/>
          </a:prstGeom>
          <a:noFill/>
          <a:ln w="9525">
            <a:noFill/>
            <a:miter lim="800000"/>
            <a:headEnd/>
            <a:tailEnd/>
          </a:ln>
        </p:spPr>
        <p:txBody>
          <a:bodyPr>
            <a:spAutoFit/>
          </a:bodyPr>
          <a:lstStyle/>
          <a:p>
            <a:pPr algn="ctr"/>
            <a:r>
              <a:rPr lang="it-IT" sz="2400" dirty="0">
                <a:latin typeface="Book Antiqua" pitchFamily="18" charset="0"/>
                <a:cs typeface="Times New Roman" pitchFamily="18" charset="0"/>
              </a:rPr>
              <a:t>Interazione </a:t>
            </a:r>
          </a:p>
          <a:p>
            <a:pPr algn="ctr"/>
            <a:r>
              <a:rPr lang="it-IT" sz="2400" dirty="0">
                <a:latin typeface="Book Antiqua" pitchFamily="18" charset="0"/>
                <a:cs typeface="Times New Roman" pitchFamily="18" charset="0"/>
              </a:rPr>
              <a:t>trave-pilastro in corrispondenza della connessione </a:t>
            </a:r>
          </a:p>
        </p:txBody>
      </p:sp>
      <p:sp>
        <p:nvSpPr>
          <p:cNvPr id="22" name="CasellaDiTesto 9"/>
          <p:cNvSpPr txBox="1">
            <a:spLocks noChangeArrowheads="1"/>
          </p:cNvSpPr>
          <p:nvPr/>
        </p:nvSpPr>
        <p:spPr bwMode="auto">
          <a:xfrm>
            <a:off x="2800350" y="981075"/>
            <a:ext cx="1689100" cy="793750"/>
          </a:xfrm>
          <a:prstGeom prst="rect">
            <a:avLst/>
          </a:prstGeom>
          <a:noFill/>
          <a:ln w="9525">
            <a:noFill/>
            <a:miter lim="800000"/>
            <a:headEnd/>
            <a:tailEnd/>
          </a:ln>
        </p:spPr>
        <p:txBody>
          <a:bodyPr>
            <a:spAutoFit/>
          </a:bodyPr>
          <a:lstStyle/>
          <a:p>
            <a:pPr algn="ctr"/>
            <a:r>
              <a:rPr lang="it-IT" sz="2300" i="1" dirty="0">
                <a:latin typeface="Book Antiqua" pitchFamily="18" charset="0"/>
                <a:cs typeface="Times New Roman" pitchFamily="18" charset="0"/>
              </a:rPr>
              <a:t>Rotazione trave</a:t>
            </a:r>
            <a:endParaRPr lang="it-IT" sz="2300" i="1" u="sng" dirty="0">
              <a:latin typeface="Book Antiqua" pitchFamily="18" charset="0"/>
              <a:cs typeface="Times New Roman" pitchFamily="18" charset="0"/>
            </a:endParaRPr>
          </a:p>
        </p:txBody>
      </p:sp>
      <p:sp>
        <p:nvSpPr>
          <p:cNvPr id="23" name="Rectangle 37"/>
          <p:cNvSpPr>
            <a:spLocks noChangeArrowheads="1"/>
          </p:cNvSpPr>
          <p:nvPr/>
        </p:nvSpPr>
        <p:spPr bwMode="auto">
          <a:xfrm>
            <a:off x="2916238" y="836613"/>
            <a:ext cx="6075362" cy="2736850"/>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sp>
        <p:nvSpPr>
          <p:cNvPr id="24" name="CasellaDiTesto 9"/>
          <p:cNvSpPr txBox="1">
            <a:spLocks noChangeArrowheads="1"/>
          </p:cNvSpPr>
          <p:nvPr/>
        </p:nvSpPr>
        <p:spPr bwMode="auto">
          <a:xfrm>
            <a:off x="107950" y="3959225"/>
            <a:ext cx="1974850" cy="1862048"/>
          </a:xfrm>
          <a:prstGeom prst="rect">
            <a:avLst/>
          </a:prstGeom>
          <a:noFill/>
          <a:ln w="9525">
            <a:noFill/>
            <a:miter lim="800000"/>
            <a:headEnd/>
            <a:tailEnd/>
          </a:ln>
        </p:spPr>
        <p:txBody>
          <a:bodyPr wrap="square">
            <a:spAutoFit/>
          </a:bodyPr>
          <a:lstStyle/>
          <a:p>
            <a:pPr algn="ctr"/>
            <a:r>
              <a:rPr lang="it-IT" sz="2300" i="1" dirty="0">
                <a:latin typeface="Book Antiqua" pitchFamily="18" charset="0"/>
                <a:cs typeface="Times New Roman" pitchFamily="18" charset="0"/>
              </a:rPr>
              <a:t>Crisi forcella </a:t>
            </a:r>
            <a:r>
              <a:rPr lang="it-IT" sz="2300" i="1" dirty="0" smtClean="0">
                <a:latin typeface="Book Antiqua" pitchFamily="18" charset="0"/>
                <a:cs typeface="Times New Roman" pitchFamily="18" charset="0"/>
              </a:rPr>
              <a:t>in testa ai pilastri per martellamento trave</a:t>
            </a:r>
            <a:endParaRPr lang="it-IT" sz="2300" i="1" u="sng" dirty="0">
              <a:latin typeface="Book Antiqua" pitchFamily="18" charset="0"/>
              <a:cs typeface="Times New Roman" pitchFamily="18" charset="0"/>
            </a:endParaRPr>
          </a:p>
        </p:txBody>
      </p:sp>
      <p:sp>
        <p:nvSpPr>
          <p:cNvPr id="25" name="Rectangle 39"/>
          <p:cNvSpPr>
            <a:spLocks noChangeArrowheads="1"/>
          </p:cNvSpPr>
          <p:nvPr/>
        </p:nvSpPr>
        <p:spPr bwMode="auto">
          <a:xfrm>
            <a:off x="122238" y="3573463"/>
            <a:ext cx="8872537" cy="2808287"/>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cxnSp>
        <p:nvCxnSpPr>
          <p:cNvPr id="26" name="Connettore 2 25"/>
          <p:cNvCxnSpPr/>
          <p:nvPr/>
        </p:nvCxnSpPr>
        <p:spPr>
          <a:xfrm>
            <a:off x="3635375" y="1844675"/>
            <a:ext cx="0" cy="38417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CasellaDiTesto 9"/>
          <p:cNvSpPr txBox="1">
            <a:spLocks noChangeArrowheads="1"/>
          </p:cNvSpPr>
          <p:nvPr/>
        </p:nvSpPr>
        <p:spPr bwMode="auto">
          <a:xfrm>
            <a:off x="2782888" y="2217738"/>
            <a:ext cx="1689100" cy="793750"/>
          </a:xfrm>
          <a:prstGeom prst="rect">
            <a:avLst/>
          </a:prstGeom>
          <a:noFill/>
          <a:ln w="9525">
            <a:noFill/>
            <a:miter lim="800000"/>
            <a:headEnd/>
            <a:tailEnd/>
          </a:ln>
        </p:spPr>
        <p:txBody>
          <a:bodyPr>
            <a:spAutoFit/>
          </a:bodyPr>
          <a:lstStyle/>
          <a:p>
            <a:pPr algn="ctr"/>
            <a:r>
              <a:rPr lang="it-IT" sz="2300" i="1">
                <a:latin typeface="Book Antiqua" pitchFamily="18" charset="0"/>
                <a:cs typeface="Times New Roman" pitchFamily="18" charset="0"/>
              </a:rPr>
              <a:t>Rottura appoggio</a:t>
            </a:r>
            <a:endParaRPr lang="it-IT" sz="2300" i="1" u="sng">
              <a:latin typeface="Book Antiqua" pitchFamily="18" charset="0"/>
              <a:cs typeface="Times New Roman" pitchFamily="18" charset="0"/>
            </a:endParaRPr>
          </a:p>
        </p:txBody>
      </p:sp>
      <p:pic>
        <p:nvPicPr>
          <p:cNvPr id="28" name="Picture 30"/>
          <p:cNvPicPr>
            <a:picLocks noChangeAspect="1" noChangeArrowheads="1"/>
          </p:cNvPicPr>
          <p:nvPr/>
        </p:nvPicPr>
        <p:blipFill>
          <a:blip r:embed="rId2" cstate="print"/>
          <a:srcRect/>
          <a:stretch>
            <a:fillRect/>
          </a:stretch>
        </p:blipFill>
        <p:spPr bwMode="auto">
          <a:xfrm>
            <a:off x="5522913" y="3730625"/>
            <a:ext cx="3352800" cy="2514600"/>
          </a:xfrm>
          <a:prstGeom prst="rect">
            <a:avLst/>
          </a:prstGeom>
          <a:noFill/>
          <a:ln w="9525">
            <a:noFill/>
            <a:miter lim="800000"/>
            <a:headEnd/>
            <a:tailEnd/>
          </a:ln>
        </p:spPr>
      </p:pic>
      <p:pic>
        <p:nvPicPr>
          <p:cNvPr id="29" name="Picture 32"/>
          <p:cNvPicPr>
            <a:picLocks noChangeAspect="1" noChangeArrowheads="1"/>
          </p:cNvPicPr>
          <p:nvPr/>
        </p:nvPicPr>
        <p:blipFill>
          <a:blip r:embed="rId3" cstate="print"/>
          <a:srcRect/>
          <a:stretch>
            <a:fillRect/>
          </a:stretch>
        </p:blipFill>
        <p:spPr bwMode="auto">
          <a:xfrm>
            <a:off x="6732588" y="936625"/>
            <a:ext cx="2162175" cy="2514600"/>
          </a:xfrm>
          <a:prstGeom prst="rect">
            <a:avLst/>
          </a:prstGeom>
          <a:noFill/>
          <a:ln w="9525">
            <a:noFill/>
            <a:miter lim="800000"/>
            <a:headEnd/>
            <a:tailEnd/>
          </a:ln>
        </p:spPr>
      </p:pic>
      <p:pic>
        <p:nvPicPr>
          <p:cNvPr id="35" name="Picture 33"/>
          <p:cNvPicPr>
            <a:picLocks noChangeAspect="1" noChangeArrowheads="1"/>
          </p:cNvPicPr>
          <p:nvPr/>
        </p:nvPicPr>
        <p:blipFill>
          <a:blip r:embed="rId4" cstate="print"/>
          <a:srcRect/>
          <a:stretch>
            <a:fillRect/>
          </a:stretch>
        </p:blipFill>
        <p:spPr bwMode="auto">
          <a:xfrm>
            <a:off x="4500563" y="936625"/>
            <a:ext cx="2085975" cy="2524125"/>
          </a:xfrm>
          <a:prstGeom prst="rect">
            <a:avLst/>
          </a:prstGeom>
          <a:noFill/>
          <a:ln w="9525">
            <a:noFill/>
            <a:miter lim="800000"/>
            <a:headEnd/>
            <a:tailEnd/>
          </a:ln>
        </p:spPr>
      </p:pic>
      <p:pic>
        <p:nvPicPr>
          <p:cNvPr id="36" name="Picture 20"/>
          <p:cNvPicPr>
            <a:picLocks noChangeAspect="1" noChangeArrowheads="1"/>
          </p:cNvPicPr>
          <p:nvPr/>
        </p:nvPicPr>
        <p:blipFill>
          <a:blip r:embed="rId5" cstate="print"/>
          <a:srcRect/>
          <a:stretch>
            <a:fillRect/>
          </a:stretch>
        </p:blipFill>
        <p:spPr bwMode="auto">
          <a:xfrm>
            <a:off x="2082800" y="3716338"/>
            <a:ext cx="3352800" cy="2514600"/>
          </a:xfrm>
          <a:prstGeom prst="rect">
            <a:avLst/>
          </a:prstGeom>
          <a:noFill/>
        </p:spPr>
      </p:pic>
    </p:spTree>
    <p:extLst>
      <p:ext uri="{BB962C8B-B14F-4D97-AF65-F5344CB8AC3E}">
        <p14:creationId xmlns="" xmlns:p14="http://schemas.microsoft.com/office/powerpoint/2010/main" val="1696888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16" name="CasellaDiTesto 9"/>
          <p:cNvSpPr txBox="1">
            <a:spLocks noChangeArrowheads="1"/>
          </p:cNvSpPr>
          <p:nvPr/>
        </p:nvSpPr>
        <p:spPr bwMode="auto">
          <a:xfrm>
            <a:off x="-12700" y="852969"/>
            <a:ext cx="2843213" cy="2215991"/>
          </a:xfrm>
          <a:prstGeom prst="rect">
            <a:avLst/>
          </a:prstGeom>
          <a:noFill/>
          <a:ln w="9525">
            <a:noFill/>
            <a:miter lim="800000"/>
            <a:headEnd/>
            <a:tailEnd/>
          </a:ln>
        </p:spPr>
        <p:txBody>
          <a:bodyPr>
            <a:spAutoFit/>
          </a:bodyPr>
          <a:lstStyle/>
          <a:p>
            <a:pPr algn="ctr"/>
            <a:r>
              <a:rPr lang="it-IT" sz="2300" dirty="0">
                <a:latin typeface="Book Antiqua" pitchFamily="18" charset="0"/>
                <a:cs typeface="Times New Roman" pitchFamily="18" charset="0"/>
              </a:rPr>
              <a:t>Crollo dei pannelli orizzontali di </a:t>
            </a:r>
            <a:r>
              <a:rPr lang="it-IT" sz="2300" dirty="0" smtClean="0">
                <a:latin typeface="Book Antiqua" pitchFamily="18" charset="0"/>
                <a:cs typeface="Times New Roman" pitchFamily="18" charset="0"/>
              </a:rPr>
              <a:t>tamponamento a causa del collasso della connessione </a:t>
            </a:r>
            <a:r>
              <a:rPr lang="it-IT" sz="2300" dirty="0">
                <a:latin typeface="Book Antiqua" pitchFamily="18" charset="0"/>
                <a:cs typeface="Times New Roman" pitchFamily="18" charset="0"/>
              </a:rPr>
              <a:t>pannello-pilastro</a:t>
            </a:r>
          </a:p>
        </p:txBody>
      </p:sp>
      <p:sp>
        <p:nvSpPr>
          <p:cNvPr id="18" name="Rectangle 22"/>
          <p:cNvSpPr>
            <a:spLocks noChangeArrowheads="1"/>
          </p:cNvSpPr>
          <p:nvPr/>
        </p:nvSpPr>
        <p:spPr bwMode="auto">
          <a:xfrm>
            <a:off x="2790825" y="548680"/>
            <a:ext cx="6264275" cy="2952750"/>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sp>
        <p:nvSpPr>
          <p:cNvPr id="19" name="CasellaDiTesto 8"/>
          <p:cNvSpPr txBox="1">
            <a:spLocks noChangeArrowheads="1"/>
          </p:cNvSpPr>
          <p:nvPr/>
        </p:nvSpPr>
        <p:spPr bwMode="auto">
          <a:xfrm>
            <a:off x="2700338" y="1445618"/>
            <a:ext cx="1944687" cy="793750"/>
          </a:xfrm>
          <a:prstGeom prst="rect">
            <a:avLst/>
          </a:prstGeom>
          <a:noFill/>
          <a:ln w="9525">
            <a:noFill/>
            <a:miter lim="800000"/>
            <a:headEnd/>
            <a:tailEnd/>
          </a:ln>
        </p:spPr>
        <p:txBody>
          <a:bodyPr>
            <a:spAutoFit/>
          </a:bodyPr>
          <a:lstStyle/>
          <a:p>
            <a:pPr algn="ctr"/>
            <a:r>
              <a:rPr lang="it-IT" sz="2300" i="1" u="sng">
                <a:latin typeface="Book Antiqua" pitchFamily="18" charset="0"/>
                <a:cs typeface="Times New Roman" pitchFamily="18" charset="0"/>
              </a:rPr>
              <a:t>Dettagli connessione</a:t>
            </a:r>
          </a:p>
        </p:txBody>
      </p:sp>
      <p:sp>
        <p:nvSpPr>
          <p:cNvPr id="20" name="Rectangle 24"/>
          <p:cNvSpPr>
            <a:spLocks noChangeArrowheads="1"/>
          </p:cNvSpPr>
          <p:nvPr/>
        </p:nvSpPr>
        <p:spPr bwMode="auto">
          <a:xfrm>
            <a:off x="34925" y="3501430"/>
            <a:ext cx="9031288" cy="2841625"/>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sp>
        <p:nvSpPr>
          <p:cNvPr id="30" name="CasellaDiTesto 8"/>
          <p:cNvSpPr txBox="1">
            <a:spLocks noChangeArrowheads="1"/>
          </p:cNvSpPr>
          <p:nvPr/>
        </p:nvSpPr>
        <p:spPr bwMode="auto">
          <a:xfrm>
            <a:off x="2843213" y="3596680"/>
            <a:ext cx="5832475" cy="442913"/>
          </a:xfrm>
          <a:prstGeom prst="rect">
            <a:avLst/>
          </a:prstGeom>
          <a:noFill/>
          <a:ln w="9525">
            <a:noFill/>
            <a:miter lim="800000"/>
            <a:headEnd/>
            <a:tailEnd/>
          </a:ln>
        </p:spPr>
        <p:txBody>
          <a:bodyPr>
            <a:spAutoFit/>
          </a:bodyPr>
          <a:lstStyle/>
          <a:p>
            <a:pPr algn="ctr"/>
            <a:r>
              <a:rPr lang="it-IT" sz="2300" i="1" u="sng">
                <a:latin typeface="Book Antiqua" pitchFamily="18" charset="0"/>
                <a:cs typeface="Times New Roman" pitchFamily="18" charset="0"/>
              </a:rPr>
              <a:t>Esempi collasso tamponatura esterna</a:t>
            </a:r>
          </a:p>
        </p:txBody>
      </p:sp>
      <p:pic>
        <p:nvPicPr>
          <p:cNvPr id="31" name="Picture 26"/>
          <p:cNvPicPr>
            <a:picLocks noChangeAspect="1" noChangeArrowheads="1"/>
          </p:cNvPicPr>
          <p:nvPr/>
        </p:nvPicPr>
        <p:blipFill>
          <a:blip r:embed="rId2" cstate="print"/>
          <a:srcRect/>
          <a:stretch>
            <a:fillRect/>
          </a:stretch>
        </p:blipFill>
        <p:spPr bwMode="auto">
          <a:xfrm>
            <a:off x="6899275" y="583605"/>
            <a:ext cx="2124075" cy="2876550"/>
          </a:xfrm>
          <a:prstGeom prst="rect">
            <a:avLst/>
          </a:prstGeom>
          <a:noFill/>
          <a:ln w="9525">
            <a:noFill/>
            <a:miter lim="800000"/>
            <a:headEnd/>
            <a:tailEnd/>
          </a:ln>
        </p:spPr>
      </p:pic>
      <p:pic>
        <p:nvPicPr>
          <p:cNvPr id="32" name="Picture 27"/>
          <p:cNvPicPr>
            <a:picLocks noChangeAspect="1" noChangeArrowheads="1"/>
          </p:cNvPicPr>
          <p:nvPr/>
        </p:nvPicPr>
        <p:blipFill>
          <a:blip r:embed="rId3" cstate="print"/>
          <a:srcRect/>
          <a:stretch>
            <a:fillRect/>
          </a:stretch>
        </p:blipFill>
        <p:spPr bwMode="auto">
          <a:xfrm>
            <a:off x="4584700" y="583605"/>
            <a:ext cx="2162175" cy="2876550"/>
          </a:xfrm>
          <a:prstGeom prst="rect">
            <a:avLst/>
          </a:prstGeom>
          <a:noFill/>
          <a:ln w="9525">
            <a:noFill/>
            <a:miter lim="800000"/>
            <a:headEnd/>
            <a:tailEnd/>
          </a:ln>
        </p:spPr>
      </p:pic>
      <p:pic>
        <p:nvPicPr>
          <p:cNvPr id="33" name="Picture 28"/>
          <p:cNvPicPr>
            <a:picLocks noChangeAspect="1" noChangeArrowheads="1"/>
          </p:cNvPicPr>
          <p:nvPr/>
        </p:nvPicPr>
        <p:blipFill>
          <a:blip r:embed="rId4" cstate="print"/>
          <a:srcRect/>
          <a:stretch>
            <a:fillRect/>
          </a:stretch>
        </p:blipFill>
        <p:spPr bwMode="auto">
          <a:xfrm>
            <a:off x="6027738" y="4234855"/>
            <a:ext cx="2962275" cy="2000250"/>
          </a:xfrm>
          <a:prstGeom prst="rect">
            <a:avLst/>
          </a:prstGeom>
          <a:noFill/>
          <a:ln w="9525">
            <a:noFill/>
            <a:miter lim="800000"/>
            <a:headEnd/>
            <a:tailEnd/>
          </a:ln>
        </p:spPr>
      </p:pic>
      <p:pic>
        <p:nvPicPr>
          <p:cNvPr id="34" name="Picture 29"/>
          <p:cNvPicPr>
            <a:picLocks noChangeAspect="1" noChangeArrowheads="1"/>
          </p:cNvPicPr>
          <p:nvPr/>
        </p:nvPicPr>
        <p:blipFill>
          <a:blip r:embed="rId5" cstate="print"/>
          <a:srcRect/>
          <a:stretch>
            <a:fillRect/>
          </a:stretch>
        </p:blipFill>
        <p:spPr bwMode="auto">
          <a:xfrm>
            <a:off x="2573338" y="4199930"/>
            <a:ext cx="3371850" cy="2038350"/>
          </a:xfrm>
          <a:prstGeom prst="rect">
            <a:avLst/>
          </a:prstGeom>
          <a:noFill/>
          <a:ln w="9525">
            <a:noFill/>
            <a:miter lim="800000"/>
            <a:headEnd/>
            <a:tailEnd/>
          </a:ln>
        </p:spPr>
      </p:pic>
      <p:pic>
        <p:nvPicPr>
          <p:cNvPr id="37" name="Picture 30"/>
          <p:cNvPicPr>
            <a:picLocks noChangeAspect="1" noChangeArrowheads="1"/>
          </p:cNvPicPr>
          <p:nvPr/>
        </p:nvPicPr>
        <p:blipFill>
          <a:blip r:embed="rId6" cstate="print"/>
          <a:srcRect/>
          <a:stretch>
            <a:fillRect/>
          </a:stretch>
        </p:blipFill>
        <p:spPr bwMode="auto">
          <a:xfrm>
            <a:off x="107950" y="3552230"/>
            <a:ext cx="2266950" cy="2733675"/>
          </a:xfrm>
          <a:prstGeom prst="rect">
            <a:avLst/>
          </a:prstGeom>
          <a:noFill/>
          <a:ln w="9525">
            <a:noFill/>
            <a:miter lim="800000"/>
            <a:headEnd/>
            <a:tailEnd/>
          </a:ln>
        </p:spPr>
      </p:pic>
    </p:spTree>
    <p:extLst>
      <p:ext uri="{BB962C8B-B14F-4D97-AF65-F5344CB8AC3E}">
        <p14:creationId xmlns="" xmlns:p14="http://schemas.microsoft.com/office/powerpoint/2010/main" val="3050650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22" name="CasellaDiTesto 9"/>
          <p:cNvSpPr txBox="1">
            <a:spLocks noChangeArrowheads="1"/>
          </p:cNvSpPr>
          <p:nvPr/>
        </p:nvSpPr>
        <p:spPr bwMode="auto">
          <a:xfrm>
            <a:off x="-12700" y="764133"/>
            <a:ext cx="2843213" cy="2569934"/>
          </a:xfrm>
          <a:prstGeom prst="rect">
            <a:avLst/>
          </a:prstGeom>
          <a:noFill/>
          <a:ln w="9525">
            <a:noFill/>
            <a:miter lim="800000"/>
            <a:headEnd/>
            <a:tailEnd/>
          </a:ln>
        </p:spPr>
        <p:txBody>
          <a:bodyPr>
            <a:spAutoFit/>
          </a:bodyPr>
          <a:lstStyle/>
          <a:p>
            <a:pPr algn="ctr"/>
            <a:r>
              <a:rPr lang="it-IT" sz="2300" dirty="0">
                <a:latin typeface="Times New Roman" pitchFamily="18" charset="0"/>
                <a:cs typeface="Times New Roman" pitchFamily="18" charset="0"/>
              </a:rPr>
              <a:t>Crollo dei pannelli verticali di </a:t>
            </a:r>
            <a:r>
              <a:rPr lang="it-IT" sz="2300" dirty="0" smtClean="0">
                <a:latin typeface="Times New Roman" pitchFamily="18" charset="0"/>
                <a:cs typeface="Times New Roman" pitchFamily="18" charset="0"/>
              </a:rPr>
              <a:t>tamponamento a causa del</a:t>
            </a:r>
            <a:endParaRPr lang="it-IT" sz="2300" dirty="0">
              <a:latin typeface="Times New Roman" pitchFamily="18" charset="0"/>
              <a:cs typeface="Times New Roman" pitchFamily="18" charset="0"/>
            </a:endParaRPr>
          </a:p>
          <a:p>
            <a:pPr algn="ctr"/>
            <a:r>
              <a:rPr lang="it-IT" sz="2300" dirty="0" smtClean="0">
                <a:latin typeface="Times New Roman" pitchFamily="18" charset="0"/>
                <a:cs typeface="Times New Roman" pitchFamily="18" charset="0"/>
              </a:rPr>
              <a:t>collasso della connessione pannello-trave</a:t>
            </a:r>
            <a:endParaRPr lang="it-IT" sz="2300" dirty="0">
              <a:latin typeface="Times New Roman" pitchFamily="18" charset="0"/>
              <a:cs typeface="Times New Roman" pitchFamily="18" charset="0"/>
            </a:endParaRPr>
          </a:p>
        </p:txBody>
      </p:sp>
      <p:sp>
        <p:nvSpPr>
          <p:cNvPr id="24" name="Rectangle 21"/>
          <p:cNvSpPr>
            <a:spLocks noChangeArrowheads="1"/>
          </p:cNvSpPr>
          <p:nvPr/>
        </p:nvSpPr>
        <p:spPr bwMode="auto">
          <a:xfrm>
            <a:off x="2790825" y="692696"/>
            <a:ext cx="6264275" cy="2660650"/>
          </a:xfrm>
          <a:prstGeom prst="rect">
            <a:avLst/>
          </a:prstGeom>
          <a:noFill/>
          <a:ln w="19050">
            <a:solidFill>
              <a:schemeClr val="tx1"/>
            </a:solidFill>
            <a:miter lim="800000"/>
            <a:headEnd/>
            <a:tailEnd/>
          </a:ln>
        </p:spPr>
        <p:txBody>
          <a:bodyPr wrap="none" anchor="ctr"/>
          <a:lstStyle/>
          <a:p>
            <a:endParaRPr lang="it-IT"/>
          </a:p>
        </p:txBody>
      </p:sp>
      <p:sp>
        <p:nvSpPr>
          <p:cNvPr id="25" name="CasellaDiTesto 8"/>
          <p:cNvSpPr txBox="1">
            <a:spLocks noChangeArrowheads="1"/>
          </p:cNvSpPr>
          <p:nvPr/>
        </p:nvSpPr>
        <p:spPr bwMode="auto">
          <a:xfrm>
            <a:off x="3203575" y="692696"/>
            <a:ext cx="5545138" cy="442912"/>
          </a:xfrm>
          <a:prstGeom prst="rect">
            <a:avLst/>
          </a:prstGeom>
          <a:noFill/>
          <a:ln w="9525">
            <a:noFill/>
            <a:miter lim="800000"/>
            <a:headEnd/>
            <a:tailEnd/>
          </a:ln>
        </p:spPr>
        <p:txBody>
          <a:bodyPr>
            <a:spAutoFit/>
          </a:bodyPr>
          <a:lstStyle/>
          <a:p>
            <a:pPr algn="ctr"/>
            <a:r>
              <a:rPr lang="it-IT" sz="2300" i="1" u="sng">
                <a:latin typeface="Times New Roman" pitchFamily="18" charset="0"/>
                <a:cs typeface="Times New Roman" pitchFamily="18" charset="0"/>
              </a:rPr>
              <a:t>Dettagli connessione</a:t>
            </a:r>
          </a:p>
        </p:txBody>
      </p:sp>
      <p:sp>
        <p:nvSpPr>
          <p:cNvPr id="26" name="Rectangle 23"/>
          <p:cNvSpPr>
            <a:spLocks noChangeArrowheads="1"/>
          </p:cNvSpPr>
          <p:nvPr/>
        </p:nvSpPr>
        <p:spPr bwMode="auto">
          <a:xfrm>
            <a:off x="34925" y="3356521"/>
            <a:ext cx="9031288" cy="3024187"/>
          </a:xfrm>
          <a:prstGeom prst="rect">
            <a:avLst/>
          </a:prstGeom>
          <a:noFill/>
          <a:ln w="19050">
            <a:solidFill>
              <a:schemeClr val="tx1"/>
            </a:solidFill>
            <a:miter lim="800000"/>
            <a:headEnd/>
            <a:tailEnd/>
          </a:ln>
        </p:spPr>
        <p:txBody>
          <a:bodyPr wrap="none" anchor="ctr"/>
          <a:lstStyle/>
          <a:p>
            <a:endParaRPr lang="it-IT"/>
          </a:p>
        </p:txBody>
      </p:sp>
      <p:sp>
        <p:nvSpPr>
          <p:cNvPr id="27" name="CasellaDiTesto 8"/>
          <p:cNvSpPr txBox="1">
            <a:spLocks noChangeArrowheads="1"/>
          </p:cNvSpPr>
          <p:nvPr/>
        </p:nvSpPr>
        <p:spPr bwMode="auto">
          <a:xfrm>
            <a:off x="2051050" y="3285083"/>
            <a:ext cx="5832475" cy="442913"/>
          </a:xfrm>
          <a:prstGeom prst="rect">
            <a:avLst/>
          </a:prstGeom>
          <a:noFill/>
          <a:ln w="9525">
            <a:noFill/>
            <a:miter lim="800000"/>
            <a:headEnd/>
            <a:tailEnd/>
          </a:ln>
        </p:spPr>
        <p:txBody>
          <a:bodyPr>
            <a:spAutoFit/>
          </a:bodyPr>
          <a:lstStyle/>
          <a:p>
            <a:pPr algn="ctr"/>
            <a:r>
              <a:rPr lang="it-IT" sz="2300" i="1" u="sng">
                <a:latin typeface="Times New Roman" pitchFamily="18" charset="0"/>
                <a:cs typeface="Times New Roman" pitchFamily="18" charset="0"/>
              </a:rPr>
              <a:t>Esempi collasso tamponatura esterna</a:t>
            </a:r>
          </a:p>
        </p:txBody>
      </p:sp>
      <p:pic>
        <p:nvPicPr>
          <p:cNvPr id="28" name="Picture 26"/>
          <p:cNvPicPr>
            <a:picLocks noChangeAspect="1" noChangeArrowheads="1"/>
          </p:cNvPicPr>
          <p:nvPr/>
        </p:nvPicPr>
        <p:blipFill>
          <a:blip r:embed="rId2" cstate="print"/>
          <a:srcRect/>
          <a:stretch>
            <a:fillRect/>
          </a:stretch>
        </p:blipFill>
        <p:spPr bwMode="auto">
          <a:xfrm>
            <a:off x="7380288" y="1187996"/>
            <a:ext cx="1590675" cy="2085975"/>
          </a:xfrm>
          <a:prstGeom prst="rect">
            <a:avLst/>
          </a:prstGeom>
          <a:noFill/>
          <a:ln w="9525">
            <a:noFill/>
            <a:miter lim="800000"/>
            <a:headEnd/>
            <a:tailEnd/>
          </a:ln>
        </p:spPr>
      </p:pic>
      <p:pic>
        <p:nvPicPr>
          <p:cNvPr id="29" name="Picture 28"/>
          <p:cNvPicPr>
            <a:picLocks noChangeAspect="1" noChangeArrowheads="1"/>
          </p:cNvPicPr>
          <p:nvPr/>
        </p:nvPicPr>
        <p:blipFill>
          <a:blip r:embed="rId3" cstate="print"/>
          <a:srcRect/>
          <a:stretch>
            <a:fillRect/>
          </a:stretch>
        </p:blipFill>
        <p:spPr bwMode="auto">
          <a:xfrm>
            <a:off x="5313363" y="1184821"/>
            <a:ext cx="2019300" cy="2085975"/>
          </a:xfrm>
          <a:prstGeom prst="rect">
            <a:avLst/>
          </a:prstGeom>
          <a:noFill/>
          <a:ln w="9525">
            <a:noFill/>
            <a:miter lim="800000"/>
            <a:headEnd/>
            <a:tailEnd/>
          </a:ln>
        </p:spPr>
      </p:pic>
      <p:pic>
        <p:nvPicPr>
          <p:cNvPr id="35" name="Picture 29"/>
          <p:cNvPicPr>
            <a:picLocks noChangeAspect="1" noChangeArrowheads="1"/>
          </p:cNvPicPr>
          <p:nvPr/>
        </p:nvPicPr>
        <p:blipFill>
          <a:blip r:embed="rId4" cstate="print"/>
          <a:srcRect/>
          <a:stretch>
            <a:fillRect/>
          </a:stretch>
        </p:blipFill>
        <p:spPr bwMode="auto">
          <a:xfrm>
            <a:off x="2843213" y="1200696"/>
            <a:ext cx="2400300" cy="2085975"/>
          </a:xfrm>
          <a:prstGeom prst="rect">
            <a:avLst/>
          </a:prstGeom>
          <a:noFill/>
          <a:ln w="9525">
            <a:noFill/>
            <a:miter lim="800000"/>
            <a:headEnd/>
            <a:tailEnd/>
          </a:ln>
        </p:spPr>
      </p:pic>
      <p:pic>
        <p:nvPicPr>
          <p:cNvPr id="36" name="Picture 30"/>
          <p:cNvPicPr>
            <a:picLocks noChangeAspect="1" noChangeArrowheads="1"/>
          </p:cNvPicPr>
          <p:nvPr/>
        </p:nvPicPr>
        <p:blipFill>
          <a:blip r:embed="rId5" cstate="print"/>
          <a:srcRect/>
          <a:stretch>
            <a:fillRect/>
          </a:stretch>
        </p:blipFill>
        <p:spPr bwMode="auto">
          <a:xfrm>
            <a:off x="114300" y="3794671"/>
            <a:ext cx="2886075" cy="2514600"/>
          </a:xfrm>
          <a:prstGeom prst="rect">
            <a:avLst/>
          </a:prstGeom>
          <a:noFill/>
          <a:ln w="9525">
            <a:noFill/>
            <a:miter lim="800000"/>
            <a:headEnd/>
            <a:tailEnd/>
          </a:ln>
        </p:spPr>
      </p:pic>
      <p:pic>
        <p:nvPicPr>
          <p:cNvPr id="38" name="Picture 31"/>
          <p:cNvPicPr>
            <a:picLocks noChangeAspect="1" noChangeArrowheads="1"/>
          </p:cNvPicPr>
          <p:nvPr/>
        </p:nvPicPr>
        <p:blipFill>
          <a:blip r:embed="rId6" cstate="print"/>
          <a:srcRect/>
          <a:stretch>
            <a:fillRect/>
          </a:stretch>
        </p:blipFill>
        <p:spPr bwMode="auto">
          <a:xfrm>
            <a:off x="6062663" y="3767683"/>
            <a:ext cx="2876550" cy="2524125"/>
          </a:xfrm>
          <a:prstGeom prst="rect">
            <a:avLst/>
          </a:prstGeom>
          <a:noFill/>
          <a:ln w="9525">
            <a:noFill/>
            <a:miter lim="800000"/>
            <a:headEnd/>
            <a:tailEnd/>
          </a:ln>
        </p:spPr>
      </p:pic>
      <p:pic>
        <p:nvPicPr>
          <p:cNvPr id="39" name="Picture 32"/>
          <p:cNvPicPr>
            <a:picLocks noChangeAspect="1" noChangeArrowheads="1"/>
          </p:cNvPicPr>
          <p:nvPr/>
        </p:nvPicPr>
        <p:blipFill>
          <a:blip r:embed="rId7" cstate="print"/>
          <a:srcRect/>
          <a:stretch>
            <a:fillRect/>
          </a:stretch>
        </p:blipFill>
        <p:spPr bwMode="auto">
          <a:xfrm>
            <a:off x="3097213" y="3767683"/>
            <a:ext cx="2876550" cy="2514600"/>
          </a:xfrm>
          <a:prstGeom prst="rect">
            <a:avLst/>
          </a:prstGeom>
          <a:noFill/>
          <a:ln w="9525">
            <a:noFill/>
            <a:miter lim="800000"/>
            <a:headEnd/>
            <a:tailEnd/>
          </a:ln>
        </p:spPr>
      </p:pic>
    </p:spTree>
    <p:extLst>
      <p:ext uri="{BB962C8B-B14F-4D97-AF65-F5344CB8AC3E}">
        <p14:creationId xmlns="" xmlns:p14="http://schemas.microsoft.com/office/powerpoint/2010/main" val="352880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22" name="CasellaDiTesto 9"/>
          <p:cNvSpPr txBox="1">
            <a:spLocks noChangeArrowheads="1"/>
          </p:cNvSpPr>
          <p:nvPr/>
        </p:nvSpPr>
        <p:spPr bwMode="auto">
          <a:xfrm>
            <a:off x="114300" y="764133"/>
            <a:ext cx="8706172" cy="2569934"/>
          </a:xfrm>
          <a:prstGeom prst="rect">
            <a:avLst/>
          </a:prstGeom>
          <a:noFill/>
          <a:ln w="9525">
            <a:noFill/>
            <a:miter lim="800000"/>
            <a:headEnd/>
            <a:tailEnd/>
          </a:ln>
        </p:spPr>
        <p:txBody>
          <a:bodyPr wrap="square">
            <a:spAutoFit/>
          </a:bodyPr>
          <a:lstStyle/>
          <a:p>
            <a:pPr marL="342900" indent="-342900">
              <a:buFont typeface="Arial" pitchFamily="34" charset="0"/>
              <a:buChar char="•"/>
            </a:pPr>
            <a:r>
              <a:rPr lang="it-IT" sz="2300" dirty="0" smtClean="0">
                <a:latin typeface="Times New Roman" pitchFamily="18" charset="0"/>
                <a:cs typeface="Times New Roman" pitchFamily="18" charset="0"/>
              </a:rPr>
              <a:t>La </a:t>
            </a:r>
            <a:r>
              <a:rPr lang="it-IT" sz="2300" smtClean="0">
                <a:latin typeface="Times New Roman" pitchFamily="18" charset="0"/>
                <a:cs typeface="Times New Roman" pitchFamily="18" charset="0"/>
              </a:rPr>
              <a:t>connessione pannello–struttura </a:t>
            </a:r>
            <a:r>
              <a:rPr lang="it-IT" sz="2300" dirty="0" smtClean="0">
                <a:latin typeface="Times New Roman" pitchFamily="18" charset="0"/>
                <a:cs typeface="Times New Roman" pitchFamily="18" charset="0"/>
              </a:rPr>
              <a:t>è generalmente non calcolata per resistere ad azioni sismiche</a:t>
            </a:r>
          </a:p>
          <a:p>
            <a:pPr marL="342900" indent="-342900">
              <a:buFont typeface="Arial" pitchFamily="34" charset="0"/>
              <a:buChar char="•"/>
            </a:pPr>
            <a:r>
              <a:rPr lang="it-IT" sz="2300" dirty="0" smtClean="0">
                <a:latin typeface="Times New Roman" pitchFamily="18" charset="0"/>
                <a:cs typeface="Times New Roman" pitchFamily="18" charset="0"/>
              </a:rPr>
              <a:t>Anche se calcolata per azioni sismiche, il taglio assorbito è stato molto superiore a quello atteso, a causa della collaborazione della tamponatura con la struttura, che ha aumentato la rigidezza di questa</a:t>
            </a:r>
          </a:p>
          <a:p>
            <a:pPr marL="342900" indent="-342900">
              <a:buFont typeface="Arial" pitchFamily="34" charset="0"/>
              <a:buChar char="•"/>
            </a:pPr>
            <a:r>
              <a:rPr lang="it-IT" sz="2300" dirty="0" smtClean="0">
                <a:latin typeface="Times New Roman" pitchFamily="18" charset="0"/>
                <a:cs typeface="Times New Roman" pitchFamily="18" charset="0"/>
              </a:rPr>
              <a:t>Esiste la necessità di definire nuove tipologie di connessione pannello-struttura</a:t>
            </a:r>
            <a:endParaRPr lang="it-IT" sz="2300" dirty="0">
              <a:latin typeface="Times New Roman" pitchFamily="18" charset="0"/>
              <a:cs typeface="Times New Roman" pitchFamily="18" charset="0"/>
            </a:endParaRPr>
          </a:p>
        </p:txBody>
      </p:sp>
      <p:sp>
        <p:nvSpPr>
          <p:cNvPr id="26" name="Rectangle 23"/>
          <p:cNvSpPr>
            <a:spLocks noChangeArrowheads="1"/>
          </p:cNvSpPr>
          <p:nvPr/>
        </p:nvSpPr>
        <p:spPr bwMode="auto">
          <a:xfrm>
            <a:off x="34925" y="3356521"/>
            <a:ext cx="9031288" cy="3024187"/>
          </a:xfrm>
          <a:prstGeom prst="rect">
            <a:avLst/>
          </a:prstGeom>
          <a:noFill/>
          <a:ln w="19050">
            <a:solidFill>
              <a:schemeClr val="tx1"/>
            </a:solidFill>
            <a:miter lim="800000"/>
            <a:headEnd/>
            <a:tailEnd/>
          </a:ln>
        </p:spPr>
        <p:txBody>
          <a:bodyPr wrap="none" anchor="ctr"/>
          <a:lstStyle/>
          <a:p>
            <a:endParaRPr lang="it-IT"/>
          </a:p>
        </p:txBody>
      </p:sp>
      <p:sp>
        <p:nvSpPr>
          <p:cNvPr id="27" name="CasellaDiTesto 8"/>
          <p:cNvSpPr txBox="1">
            <a:spLocks noChangeArrowheads="1"/>
          </p:cNvSpPr>
          <p:nvPr/>
        </p:nvSpPr>
        <p:spPr bwMode="auto">
          <a:xfrm>
            <a:off x="2051050" y="3285083"/>
            <a:ext cx="5832475" cy="442913"/>
          </a:xfrm>
          <a:prstGeom prst="rect">
            <a:avLst/>
          </a:prstGeom>
          <a:noFill/>
          <a:ln w="9525">
            <a:noFill/>
            <a:miter lim="800000"/>
            <a:headEnd/>
            <a:tailEnd/>
          </a:ln>
        </p:spPr>
        <p:txBody>
          <a:bodyPr>
            <a:spAutoFit/>
          </a:bodyPr>
          <a:lstStyle/>
          <a:p>
            <a:pPr algn="ctr"/>
            <a:r>
              <a:rPr lang="it-IT" sz="2300" i="1" u="sng">
                <a:latin typeface="Times New Roman" pitchFamily="18" charset="0"/>
                <a:cs typeface="Times New Roman" pitchFamily="18" charset="0"/>
              </a:rPr>
              <a:t>Esempi collasso tamponatura esterna</a:t>
            </a:r>
          </a:p>
        </p:txBody>
      </p:sp>
      <p:pic>
        <p:nvPicPr>
          <p:cNvPr id="36" name="Picture 30"/>
          <p:cNvPicPr>
            <a:picLocks noChangeAspect="1" noChangeArrowheads="1"/>
          </p:cNvPicPr>
          <p:nvPr/>
        </p:nvPicPr>
        <p:blipFill>
          <a:blip r:embed="rId2" cstate="print"/>
          <a:srcRect/>
          <a:stretch>
            <a:fillRect/>
          </a:stretch>
        </p:blipFill>
        <p:spPr bwMode="auto">
          <a:xfrm>
            <a:off x="114300" y="3794671"/>
            <a:ext cx="2886075" cy="2514600"/>
          </a:xfrm>
          <a:prstGeom prst="rect">
            <a:avLst/>
          </a:prstGeom>
          <a:noFill/>
          <a:ln w="9525">
            <a:noFill/>
            <a:miter lim="800000"/>
            <a:headEnd/>
            <a:tailEnd/>
          </a:ln>
        </p:spPr>
      </p:pic>
      <p:pic>
        <p:nvPicPr>
          <p:cNvPr id="38" name="Picture 31"/>
          <p:cNvPicPr>
            <a:picLocks noChangeAspect="1" noChangeArrowheads="1"/>
          </p:cNvPicPr>
          <p:nvPr/>
        </p:nvPicPr>
        <p:blipFill>
          <a:blip r:embed="rId3" cstate="print"/>
          <a:srcRect/>
          <a:stretch>
            <a:fillRect/>
          </a:stretch>
        </p:blipFill>
        <p:spPr bwMode="auto">
          <a:xfrm>
            <a:off x="6062663" y="3767683"/>
            <a:ext cx="2876550" cy="2524125"/>
          </a:xfrm>
          <a:prstGeom prst="rect">
            <a:avLst/>
          </a:prstGeom>
          <a:noFill/>
          <a:ln w="9525">
            <a:noFill/>
            <a:miter lim="800000"/>
            <a:headEnd/>
            <a:tailEnd/>
          </a:ln>
        </p:spPr>
      </p:pic>
      <p:pic>
        <p:nvPicPr>
          <p:cNvPr id="39" name="Picture 32"/>
          <p:cNvPicPr>
            <a:picLocks noChangeAspect="1" noChangeArrowheads="1"/>
          </p:cNvPicPr>
          <p:nvPr/>
        </p:nvPicPr>
        <p:blipFill>
          <a:blip r:embed="rId4" cstate="print"/>
          <a:srcRect/>
          <a:stretch>
            <a:fillRect/>
          </a:stretch>
        </p:blipFill>
        <p:spPr bwMode="auto">
          <a:xfrm>
            <a:off x="3097213" y="3767683"/>
            <a:ext cx="2876550" cy="2514600"/>
          </a:xfrm>
          <a:prstGeom prst="rect">
            <a:avLst/>
          </a:prstGeom>
          <a:noFill/>
          <a:ln w="9525">
            <a:noFill/>
            <a:miter lim="800000"/>
            <a:headEnd/>
            <a:tailEnd/>
          </a:ln>
        </p:spPr>
      </p:pic>
    </p:spTree>
    <p:extLst>
      <p:ext uri="{BB962C8B-B14F-4D97-AF65-F5344CB8AC3E}">
        <p14:creationId xmlns="" xmlns:p14="http://schemas.microsoft.com/office/powerpoint/2010/main" val="1718336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5" name="CasellaDiTesto 4"/>
          <p:cNvSpPr txBox="1"/>
          <p:nvPr/>
        </p:nvSpPr>
        <p:spPr>
          <a:xfrm>
            <a:off x="251520" y="899428"/>
            <a:ext cx="8496944" cy="4939814"/>
          </a:xfrm>
          <a:prstGeom prst="rect">
            <a:avLst/>
          </a:prstGeom>
          <a:noFill/>
        </p:spPr>
        <p:txBody>
          <a:bodyPr wrap="square" rtlCol="0">
            <a:spAutoFit/>
          </a:bodyPr>
          <a:lstStyle/>
          <a:p>
            <a:pPr marL="285750" indent="-285750">
              <a:lnSpc>
                <a:spcPct val="150000"/>
              </a:lnSpc>
              <a:buFontTx/>
              <a:buChar char="-"/>
            </a:pPr>
            <a:r>
              <a:rPr lang="it-IT" sz="3000" dirty="0" smtClean="0">
                <a:latin typeface="Book Antiqua" pitchFamily="18" charset="0"/>
              </a:rPr>
              <a:t>Caratteristiche del sisma</a:t>
            </a:r>
          </a:p>
          <a:p>
            <a:pPr marL="285750" indent="-285750">
              <a:lnSpc>
                <a:spcPct val="150000"/>
              </a:lnSpc>
              <a:buFontTx/>
              <a:buChar char="-"/>
            </a:pPr>
            <a:r>
              <a:rPr lang="it-IT" sz="3000" dirty="0" smtClean="0">
                <a:latin typeface="Book Antiqua" pitchFamily="18" charset="0"/>
              </a:rPr>
              <a:t>Liquefazione dei terreni</a:t>
            </a:r>
          </a:p>
          <a:p>
            <a:pPr marL="285750" indent="-285750">
              <a:lnSpc>
                <a:spcPct val="150000"/>
              </a:lnSpc>
              <a:buFontTx/>
              <a:buChar char="-"/>
            </a:pPr>
            <a:r>
              <a:rPr lang="it-IT" sz="3000" dirty="0" smtClean="0">
                <a:latin typeface="Book Antiqua" pitchFamily="18" charset="0"/>
              </a:rPr>
              <a:t>Edifici industriali</a:t>
            </a:r>
          </a:p>
          <a:p>
            <a:pPr marL="285750" indent="-285750">
              <a:lnSpc>
                <a:spcPct val="150000"/>
              </a:lnSpc>
              <a:buFontTx/>
              <a:buChar char="-"/>
            </a:pPr>
            <a:r>
              <a:rPr lang="it-IT" sz="3000" dirty="0" smtClean="0">
                <a:latin typeface="Book Antiqua" pitchFamily="18" charset="0"/>
              </a:rPr>
              <a:t>Edifici </a:t>
            </a:r>
            <a:r>
              <a:rPr lang="it-IT" sz="3000" dirty="0">
                <a:latin typeface="Book Antiqua" pitchFamily="18" charset="0"/>
              </a:rPr>
              <a:t>rurali</a:t>
            </a:r>
          </a:p>
          <a:p>
            <a:pPr marL="285750" indent="-285750">
              <a:lnSpc>
                <a:spcPct val="150000"/>
              </a:lnSpc>
              <a:buFontTx/>
              <a:buChar char="-"/>
            </a:pPr>
            <a:r>
              <a:rPr lang="it-IT" sz="3000" dirty="0" smtClean="0">
                <a:latin typeface="Book Antiqua" pitchFamily="18" charset="0"/>
              </a:rPr>
              <a:t>Magazzini intensivi e </a:t>
            </a:r>
            <a:r>
              <a:rPr lang="it-IT" sz="3000" dirty="0" err="1" smtClean="0">
                <a:latin typeface="Book Antiqua" pitchFamily="18" charset="0"/>
              </a:rPr>
              <a:t>supply</a:t>
            </a:r>
            <a:r>
              <a:rPr lang="it-IT" sz="3000" dirty="0" smtClean="0">
                <a:latin typeface="Book Antiqua" pitchFamily="18" charset="0"/>
              </a:rPr>
              <a:t> </a:t>
            </a:r>
            <a:r>
              <a:rPr lang="it-IT" sz="3000" dirty="0" err="1" smtClean="0">
                <a:latin typeface="Book Antiqua" pitchFamily="18" charset="0"/>
              </a:rPr>
              <a:t>chain</a:t>
            </a:r>
            <a:r>
              <a:rPr lang="it-IT" sz="3000" dirty="0" smtClean="0">
                <a:latin typeface="Book Antiqua" pitchFamily="18" charset="0"/>
              </a:rPr>
              <a:t> just in </a:t>
            </a:r>
            <a:r>
              <a:rPr lang="it-IT" sz="3000" dirty="0" err="1" smtClean="0">
                <a:latin typeface="Book Antiqua" pitchFamily="18" charset="0"/>
              </a:rPr>
              <a:t>time</a:t>
            </a:r>
            <a:r>
              <a:rPr lang="it-IT" sz="3000" dirty="0" smtClean="0">
                <a:latin typeface="Book Antiqua" pitchFamily="18" charset="0"/>
              </a:rPr>
              <a:t> </a:t>
            </a:r>
          </a:p>
          <a:p>
            <a:pPr marL="285750" indent="-285750">
              <a:lnSpc>
                <a:spcPct val="150000"/>
              </a:lnSpc>
              <a:buFontTx/>
              <a:buChar char="-"/>
            </a:pPr>
            <a:r>
              <a:rPr lang="it-IT" sz="3000" dirty="0" smtClean="0">
                <a:latin typeface="Book Antiqua" pitchFamily="18" charset="0"/>
              </a:rPr>
              <a:t>Sostenibilità e sicurezza</a:t>
            </a:r>
          </a:p>
          <a:p>
            <a:pPr marL="285750" indent="-285750">
              <a:lnSpc>
                <a:spcPct val="150000"/>
              </a:lnSpc>
              <a:buFontTx/>
              <a:buChar char="-"/>
            </a:pPr>
            <a:r>
              <a:rPr lang="it-IT" sz="3000" dirty="0" smtClean="0">
                <a:latin typeface="Book Antiqua" pitchFamily="18" charset="0"/>
              </a:rPr>
              <a:t>Robustezza e terremoti</a:t>
            </a:r>
            <a:endParaRPr lang="it-IT" sz="3000" dirty="0">
              <a:latin typeface="Book Antiqua" pitchFamily="18" charset="0"/>
            </a:endParaRPr>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Sommario</a:t>
            </a:r>
          </a:p>
        </p:txBody>
      </p:sp>
    </p:spTree>
    <p:extLst>
      <p:ext uri="{BB962C8B-B14F-4D97-AF65-F5344CB8AC3E}">
        <p14:creationId xmlns="" xmlns:p14="http://schemas.microsoft.com/office/powerpoint/2010/main" val="2984032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17" name="CasellaDiTesto 9"/>
          <p:cNvSpPr txBox="1">
            <a:spLocks noChangeArrowheads="1"/>
          </p:cNvSpPr>
          <p:nvPr/>
        </p:nvSpPr>
        <p:spPr bwMode="auto">
          <a:xfrm>
            <a:off x="79375" y="620589"/>
            <a:ext cx="9064625" cy="446276"/>
          </a:xfrm>
          <a:prstGeom prst="rect">
            <a:avLst/>
          </a:prstGeom>
          <a:noFill/>
          <a:ln w="9525">
            <a:noFill/>
            <a:miter lim="800000"/>
            <a:headEnd/>
            <a:tailEnd/>
          </a:ln>
        </p:spPr>
        <p:txBody>
          <a:bodyPr wrap="square">
            <a:spAutoFit/>
          </a:bodyPr>
          <a:lstStyle/>
          <a:p>
            <a:pPr algn="ctr"/>
            <a:r>
              <a:rPr lang="it-IT" sz="2300" dirty="0">
                <a:latin typeface="Book Antiqua" pitchFamily="18" charset="0"/>
                <a:cs typeface="Times New Roman" pitchFamily="18" charset="0"/>
              </a:rPr>
              <a:t>Collasso </a:t>
            </a:r>
            <a:r>
              <a:rPr lang="it-IT" sz="2300" dirty="0" smtClean="0">
                <a:latin typeface="Book Antiqua" pitchFamily="18" charset="0"/>
                <a:cs typeface="Times New Roman" pitchFamily="18" charset="0"/>
              </a:rPr>
              <a:t>tamponatura esterna in laterizi</a:t>
            </a:r>
            <a:endParaRPr lang="it-IT" sz="2300" i="1" u="sng" dirty="0">
              <a:latin typeface="Book Antiqua" pitchFamily="18" charset="0"/>
              <a:cs typeface="Times New Roman" pitchFamily="18" charset="0"/>
            </a:endParaRPr>
          </a:p>
        </p:txBody>
      </p:sp>
      <p:sp>
        <p:nvSpPr>
          <p:cNvPr id="18" name="Rectangle 33"/>
          <p:cNvSpPr>
            <a:spLocks noChangeArrowheads="1"/>
          </p:cNvSpPr>
          <p:nvPr/>
        </p:nvSpPr>
        <p:spPr bwMode="auto">
          <a:xfrm>
            <a:off x="79375" y="620589"/>
            <a:ext cx="9004300" cy="5040659"/>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pic>
        <p:nvPicPr>
          <p:cNvPr id="19" name="Picture 21"/>
          <p:cNvPicPr>
            <a:picLocks noChangeAspect="1" noChangeArrowheads="1"/>
          </p:cNvPicPr>
          <p:nvPr/>
        </p:nvPicPr>
        <p:blipFill>
          <a:blip r:embed="rId2" cstate="print"/>
          <a:srcRect/>
          <a:stretch>
            <a:fillRect/>
          </a:stretch>
        </p:blipFill>
        <p:spPr bwMode="auto">
          <a:xfrm>
            <a:off x="6226175" y="1052736"/>
            <a:ext cx="2809875" cy="2162175"/>
          </a:xfrm>
          <a:prstGeom prst="rect">
            <a:avLst/>
          </a:prstGeom>
          <a:noFill/>
          <a:ln w="9525">
            <a:noFill/>
            <a:miter lim="800000"/>
            <a:headEnd/>
            <a:tailEnd/>
          </a:ln>
        </p:spPr>
      </p:pic>
      <p:pic>
        <p:nvPicPr>
          <p:cNvPr id="20" name="Picture 22"/>
          <p:cNvPicPr>
            <a:picLocks noChangeAspect="1" noChangeArrowheads="1"/>
          </p:cNvPicPr>
          <p:nvPr/>
        </p:nvPicPr>
        <p:blipFill>
          <a:blip r:embed="rId3" cstate="print"/>
          <a:srcRect/>
          <a:stretch>
            <a:fillRect/>
          </a:stretch>
        </p:blipFill>
        <p:spPr bwMode="auto">
          <a:xfrm>
            <a:off x="3208338" y="1056134"/>
            <a:ext cx="2876550" cy="2228850"/>
          </a:xfrm>
          <a:prstGeom prst="rect">
            <a:avLst/>
          </a:prstGeom>
          <a:noFill/>
          <a:ln w="9525">
            <a:noFill/>
            <a:miter lim="800000"/>
            <a:headEnd/>
            <a:tailEnd/>
          </a:ln>
        </p:spPr>
      </p:pic>
      <p:pic>
        <p:nvPicPr>
          <p:cNvPr id="30" name="Picture 23"/>
          <p:cNvPicPr>
            <a:picLocks noChangeAspect="1" noChangeArrowheads="1"/>
          </p:cNvPicPr>
          <p:nvPr/>
        </p:nvPicPr>
        <p:blipFill>
          <a:blip r:embed="rId4" cstate="print"/>
          <a:srcRect/>
          <a:stretch>
            <a:fillRect/>
          </a:stretch>
        </p:blipFill>
        <p:spPr bwMode="auto">
          <a:xfrm>
            <a:off x="260350" y="1037084"/>
            <a:ext cx="2733675" cy="2247900"/>
          </a:xfrm>
          <a:prstGeom prst="rect">
            <a:avLst/>
          </a:prstGeom>
          <a:noFill/>
          <a:ln w="9525">
            <a:noFill/>
            <a:miter lim="800000"/>
            <a:headEnd/>
            <a:tailEnd/>
          </a:ln>
        </p:spPr>
      </p:pic>
      <p:pic>
        <p:nvPicPr>
          <p:cNvPr id="31" name="Picture 24"/>
          <p:cNvPicPr>
            <a:picLocks noChangeAspect="1" noChangeArrowheads="1"/>
          </p:cNvPicPr>
          <p:nvPr/>
        </p:nvPicPr>
        <p:blipFill>
          <a:blip r:embed="rId5" cstate="print"/>
          <a:srcRect/>
          <a:stretch>
            <a:fillRect/>
          </a:stretch>
        </p:blipFill>
        <p:spPr bwMode="auto">
          <a:xfrm>
            <a:off x="212725" y="3429000"/>
            <a:ext cx="2876550" cy="2152650"/>
          </a:xfrm>
          <a:prstGeom prst="rect">
            <a:avLst/>
          </a:prstGeom>
          <a:noFill/>
          <a:ln w="9525">
            <a:noFill/>
            <a:miter lim="800000"/>
            <a:headEnd/>
            <a:tailEnd/>
          </a:ln>
        </p:spPr>
      </p:pic>
      <p:pic>
        <p:nvPicPr>
          <p:cNvPr id="32" name="Picture 27"/>
          <p:cNvPicPr>
            <a:picLocks noChangeAspect="1" noChangeArrowheads="1"/>
          </p:cNvPicPr>
          <p:nvPr/>
        </p:nvPicPr>
        <p:blipFill>
          <a:blip r:embed="rId6" cstate="print"/>
          <a:srcRect/>
          <a:stretch>
            <a:fillRect/>
          </a:stretch>
        </p:blipFill>
        <p:spPr bwMode="auto">
          <a:xfrm>
            <a:off x="3195638" y="3429000"/>
            <a:ext cx="2876550" cy="2162175"/>
          </a:xfrm>
          <a:prstGeom prst="rect">
            <a:avLst/>
          </a:prstGeom>
          <a:noFill/>
          <a:ln w="9525">
            <a:noFill/>
            <a:miter lim="800000"/>
            <a:headEnd/>
            <a:tailEnd/>
          </a:ln>
        </p:spPr>
      </p:pic>
      <p:pic>
        <p:nvPicPr>
          <p:cNvPr id="33" name="Picture 28"/>
          <p:cNvPicPr>
            <a:picLocks noChangeAspect="1" noChangeArrowheads="1"/>
          </p:cNvPicPr>
          <p:nvPr/>
        </p:nvPicPr>
        <p:blipFill>
          <a:blip r:embed="rId7" cstate="print"/>
          <a:srcRect/>
          <a:stretch>
            <a:fillRect/>
          </a:stretch>
        </p:blipFill>
        <p:spPr bwMode="auto">
          <a:xfrm>
            <a:off x="6186488" y="3429000"/>
            <a:ext cx="2809875" cy="2162175"/>
          </a:xfrm>
          <a:prstGeom prst="rect">
            <a:avLst/>
          </a:prstGeom>
          <a:noFill/>
          <a:ln w="9525">
            <a:noFill/>
            <a:miter lim="800000"/>
            <a:headEnd/>
            <a:tailEnd/>
          </a:ln>
        </p:spPr>
      </p:pic>
      <p:sp>
        <p:nvSpPr>
          <p:cNvPr id="12" name="Rettangolo 11"/>
          <p:cNvSpPr/>
          <p:nvPr/>
        </p:nvSpPr>
        <p:spPr>
          <a:xfrm>
            <a:off x="107504" y="5733256"/>
            <a:ext cx="8941124" cy="738664"/>
          </a:xfrm>
          <a:prstGeom prst="rect">
            <a:avLst/>
          </a:prstGeom>
        </p:spPr>
        <p:txBody>
          <a:bodyPr wrap="square">
            <a:spAutoFit/>
          </a:bodyPr>
          <a:lstStyle/>
          <a:p>
            <a:r>
              <a:rPr lang="it-IT" sz="1400" dirty="0">
                <a:latin typeface="Book Antiqua" pitchFamily="18" charset="0"/>
              </a:rPr>
              <a:t>Ercolino M., Petrone C., Coppola O., Magliulo G., </a:t>
            </a:r>
            <a:r>
              <a:rPr lang="it-IT" sz="1400" i="1" dirty="0">
                <a:latin typeface="Book Antiqua" pitchFamily="18" charset="0"/>
              </a:rPr>
              <a:t>Report sui danni registrati a San Felice sul Panaro (MO) in seguito agli eventi sismici del 20 e 29 maggio 2012</a:t>
            </a:r>
            <a:r>
              <a:rPr lang="it-IT" sz="1400" dirty="0">
                <a:latin typeface="Book Antiqua" pitchFamily="18" charset="0"/>
              </a:rPr>
              <a:t>, 2012, disponibile in libero accesso al link: http://www.reluis.it/images/stories/report_San-Felice-sul-Panaro_20-29maggio.pdf </a:t>
            </a:r>
          </a:p>
        </p:txBody>
      </p:sp>
    </p:spTree>
    <p:extLst>
      <p:ext uri="{BB962C8B-B14F-4D97-AF65-F5344CB8AC3E}">
        <p14:creationId xmlns="" xmlns:p14="http://schemas.microsoft.com/office/powerpoint/2010/main" val="21786459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17" name="CasellaDiTesto 9"/>
          <p:cNvSpPr txBox="1">
            <a:spLocks noChangeArrowheads="1"/>
          </p:cNvSpPr>
          <p:nvPr/>
        </p:nvSpPr>
        <p:spPr bwMode="auto">
          <a:xfrm>
            <a:off x="1" y="548680"/>
            <a:ext cx="9144000" cy="1785104"/>
          </a:xfrm>
          <a:prstGeom prst="rect">
            <a:avLst/>
          </a:prstGeom>
          <a:noFill/>
          <a:ln w="9525">
            <a:noFill/>
            <a:miter lim="800000"/>
            <a:headEnd/>
            <a:tailEnd/>
          </a:ln>
        </p:spPr>
        <p:txBody>
          <a:bodyPr wrap="square">
            <a:spAutoFit/>
          </a:bodyPr>
          <a:lstStyle/>
          <a:p>
            <a:pPr algn="ctr"/>
            <a:r>
              <a:rPr lang="it-IT" sz="2200" dirty="0" smtClean="0">
                <a:latin typeface="Book Antiqua" pitchFamily="18" charset="0"/>
                <a:cs typeface="Times New Roman" pitchFamily="18" charset="0"/>
              </a:rPr>
              <a:t>Crisi pilastro con conseguente perdita di appoggio trave a causa dell’interazione con la tamponatura. </a:t>
            </a:r>
          </a:p>
          <a:p>
            <a:pPr algn="ctr"/>
            <a:r>
              <a:rPr lang="it-IT" sz="2200" i="1" u="sng" dirty="0" smtClean="0">
                <a:latin typeface="Book Antiqua" pitchFamily="18" charset="0"/>
                <a:cs typeface="Times New Roman" pitchFamily="18" charset="0"/>
              </a:rPr>
              <a:t>Pilastro esterno sollecitato da un taglio maggiore a causa del contributo irrigidente della tamponatura. Riduzione luce di taglio del pilastro (elemento «tozzo»), determinata </a:t>
            </a:r>
            <a:r>
              <a:rPr lang="it-IT" sz="2200" i="1" u="sng" dirty="0">
                <a:latin typeface="Book Antiqua" pitchFamily="18" charset="0"/>
                <a:cs typeface="Times New Roman" pitchFamily="18" charset="0"/>
              </a:rPr>
              <a:t>dalla presenza di finestre «a </a:t>
            </a:r>
            <a:r>
              <a:rPr lang="it-IT" sz="2200" i="1" u="sng" dirty="0" smtClean="0">
                <a:latin typeface="Book Antiqua" pitchFamily="18" charset="0"/>
                <a:cs typeface="Times New Roman" pitchFamily="18" charset="0"/>
              </a:rPr>
              <a:t>nastro»</a:t>
            </a:r>
            <a:endParaRPr lang="it-IT" sz="2200" i="1" u="sng" dirty="0">
              <a:latin typeface="Book Antiqua" pitchFamily="18" charset="0"/>
              <a:cs typeface="Times New Roman" pitchFamily="18" charset="0"/>
            </a:endParaRPr>
          </a:p>
        </p:txBody>
      </p:sp>
      <p:sp>
        <p:nvSpPr>
          <p:cNvPr id="18" name="Rectangle 33"/>
          <p:cNvSpPr>
            <a:spLocks noChangeArrowheads="1"/>
          </p:cNvSpPr>
          <p:nvPr/>
        </p:nvSpPr>
        <p:spPr bwMode="auto">
          <a:xfrm>
            <a:off x="79375" y="2420888"/>
            <a:ext cx="9004300" cy="4032448"/>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pic>
        <p:nvPicPr>
          <p:cNvPr id="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99992" y="2492896"/>
            <a:ext cx="3258531" cy="25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671" y="2492896"/>
            <a:ext cx="3380209" cy="24865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93343" y="4581128"/>
            <a:ext cx="2390625" cy="1800000"/>
          </a:xfrm>
          <a:prstGeom prst="rect">
            <a:avLst/>
          </a:prstGeom>
          <a:ln/>
        </p:spPr>
        <p:style>
          <a:lnRef idx="2">
            <a:schemeClr val="dk1"/>
          </a:lnRef>
          <a:fillRef idx="1">
            <a:schemeClr val="lt1"/>
          </a:fillRef>
          <a:effectRef idx="0">
            <a:schemeClr val="dk1"/>
          </a:effectRef>
          <a:fontRef idx="minor">
            <a:schemeClr val="dk1"/>
          </a:fontRef>
        </p:style>
      </p:pic>
      <p:pic>
        <p:nvPicPr>
          <p:cNvPr id="10"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681728" y="4437112"/>
            <a:ext cx="2354768" cy="1943936"/>
          </a:xfrm>
          <a:prstGeom prst="rect">
            <a:avLst/>
          </a:prstGeom>
          <a:ln/>
          <a:extLst/>
        </p:spPr>
        <p:style>
          <a:lnRef idx="2">
            <a:schemeClr val="dk1"/>
          </a:lnRef>
          <a:fillRef idx="1">
            <a:schemeClr val="lt1"/>
          </a:fillRef>
          <a:effectRef idx="0">
            <a:schemeClr val="dk1"/>
          </a:effectRef>
          <a:fontRef idx="minor">
            <a:schemeClr val="dk1"/>
          </a:fontRef>
        </p:style>
      </p:pic>
    </p:spTree>
    <p:extLst>
      <p:ext uri="{BB962C8B-B14F-4D97-AF65-F5344CB8AC3E}">
        <p14:creationId xmlns="" xmlns:p14="http://schemas.microsoft.com/office/powerpoint/2010/main" val="9600075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pic>
        <p:nvPicPr>
          <p:cNvPr id="14"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7744" y="3717900"/>
            <a:ext cx="2019300"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8913" y="3713138"/>
            <a:ext cx="1876425"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16687" y="692126"/>
            <a:ext cx="2105025" cy="2886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52925" y="692126"/>
            <a:ext cx="1876425" cy="2886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CasellaDiTesto 9"/>
          <p:cNvSpPr txBox="1">
            <a:spLocks noChangeArrowheads="1"/>
          </p:cNvSpPr>
          <p:nvPr/>
        </p:nvSpPr>
        <p:spPr bwMode="auto">
          <a:xfrm>
            <a:off x="177800" y="835050"/>
            <a:ext cx="3816350" cy="1154162"/>
          </a:xfrm>
          <a:prstGeom prst="rect">
            <a:avLst/>
          </a:prstGeom>
          <a:noFill/>
          <a:ln w="9525">
            <a:noFill/>
            <a:miter lim="800000"/>
            <a:headEnd/>
            <a:tailEnd/>
          </a:ln>
        </p:spPr>
        <p:txBody>
          <a:bodyPr>
            <a:spAutoFit/>
          </a:bodyPr>
          <a:lstStyle/>
          <a:p>
            <a:pPr algn="ctr"/>
            <a:r>
              <a:rPr lang="it-IT" sz="2300" dirty="0">
                <a:latin typeface="Book Antiqua" pitchFamily="18" charset="0"/>
                <a:cs typeface="Times New Roman" pitchFamily="18" charset="0"/>
              </a:rPr>
              <a:t>Formazione cerniera plastica alla base dei pilastri</a:t>
            </a:r>
            <a:endParaRPr lang="it-IT" sz="2300" i="1" u="sng" dirty="0">
              <a:latin typeface="Book Antiqua" pitchFamily="18" charset="0"/>
              <a:cs typeface="Times New Roman" pitchFamily="18" charset="0"/>
            </a:endParaRPr>
          </a:p>
        </p:txBody>
      </p:sp>
      <p:sp>
        <p:nvSpPr>
          <p:cNvPr id="23" name="Rectangle 22"/>
          <p:cNvSpPr>
            <a:spLocks noChangeArrowheads="1"/>
          </p:cNvSpPr>
          <p:nvPr/>
        </p:nvSpPr>
        <p:spPr bwMode="auto">
          <a:xfrm>
            <a:off x="107504" y="631800"/>
            <a:ext cx="8712646" cy="5749454"/>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sp>
        <p:nvSpPr>
          <p:cNvPr id="24" name="CasellaDiTesto 8"/>
          <p:cNvSpPr txBox="1">
            <a:spLocks noChangeArrowheads="1"/>
          </p:cNvSpPr>
          <p:nvPr/>
        </p:nvSpPr>
        <p:spPr bwMode="auto">
          <a:xfrm>
            <a:off x="177800" y="2346846"/>
            <a:ext cx="3889375" cy="1154162"/>
          </a:xfrm>
          <a:prstGeom prst="rect">
            <a:avLst/>
          </a:prstGeom>
          <a:noFill/>
          <a:ln w="9525">
            <a:noFill/>
            <a:miter lim="800000"/>
            <a:headEnd/>
            <a:tailEnd/>
          </a:ln>
        </p:spPr>
        <p:txBody>
          <a:bodyPr>
            <a:spAutoFit/>
          </a:bodyPr>
          <a:lstStyle/>
          <a:p>
            <a:pPr algn="ctr"/>
            <a:r>
              <a:rPr lang="it-IT" sz="2300" i="1" u="sng" dirty="0" err="1" smtClean="0">
                <a:latin typeface="Book Antiqua" pitchFamily="18" charset="0"/>
                <a:cs typeface="Times New Roman" pitchFamily="18" charset="0"/>
              </a:rPr>
              <a:t>Instabilizzazione</a:t>
            </a:r>
            <a:r>
              <a:rPr lang="it-IT" sz="2300" i="1" u="sng" dirty="0" smtClean="0">
                <a:latin typeface="Book Antiqua" pitchFamily="18" charset="0"/>
                <a:cs typeface="Times New Roman" pitchFamily="18" charset="0"/>
              </a:rPr>
              <a:t> </a:t>
            </a:r>
            <a:r>
              <a:rPr lang="it-IT" sz="2300" i="1" u="sng" dirty="0">
                <a:latin typeface="Book Antiqua" pitchFamily="18" charset="0"/>
                <a:cs typeface="Times New Roman" pitchFamily="18" charset="0"/>
              </a:rPr>
              <a:t>delle barre </a:t>
            </a:r>
            <a:r>
              <a:rPr lang="it-IT" sz="2300" i="1" u="sng" dirty="0" smtClean="0">
                <a:latin typeface="Book Antiqua" pitchFamily="18" charset="0"/>
                <a:cs typeface="Times New Roman" pitchFamily="18" charset="0"/>
              </a:rPr>
              <a:t>longitudinali per carenti armature trasversali</a:t>
            </a:r>
            <a:endParaRPr lang="it-IT" sz="2300" i="1" u="sng" dirty="0">
              <a:latin typeface="Book Antiqua" pitchFamily="18" charset="0"/>
              <a:cs typeface="Times New Roman" pitchFamily="18" charset="0"/>
            </a:endParaRPr>
          </a:p>
        </p:txBody>
      </p:sp>
      <p:cxnSp>
        <p:nvCxnSpPr>
          <p:cNvPr id="25" name="Connettore 2 24"/>
          <p:cNvCxnSpPr/>
          <p:nvPr/>
        </p:nvCxnSpPr>
        <p:spPr>
          <a:xfrm>
            <a:off x="2124075" y="1964705"/>
            <a:ext cx="0" cy="38417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Ovale 27"/>
          <p:cNvSpPr/>
          <p:nvPr/>
        </p:nvSpPr>
        <p:spPr>
          <a:xfrm>
            <a:off x="5148263" y="2781275"/>
            <a:ext cx="431800" cy="6492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atin typeface="Book Antiqua" pitchFamily="18" charset="0"/>
            </a:endParaRPr>
          </a:p>
        </p:txBody>
      </p:sp>
      <p:sp>
        <p:nvSpPr>
          <p:cNvPr id="29" name="Line 28"/>
          <p:cNvSpPr>
            <a:spLocks noChangeShapeType="1"/>
          </p:cNvSpPr>
          <p:nvPr/>
        </p:nvSpPr>
        <p:spPr bwMode="auto">
          <a:xfrm flipV="1">
            <a:off x="5580063" y="2420913"/>
            <a:ext cx="1655762" cy="720725"/>
          </a:xfrm>
          <a:prstGeom prst="line">
            <a:avLst/>
          </a:prstGeom>
          <a:noFill/>
          <a:ln w="25400">
            <a:solidFill>
              <a:srgbClr val="FF0000"/>
            </a:solidFill>
            <a:round/>
            <a:headEnd/>
            <a:tailEnd type="triangle" w="med" len="med"/>
          </a:ln>
        </p:spPr>
        <p:txBody>
          <a:bodyPr/>
          <a:lstStyle/>
          <a:p>
            <a:endParaRPr lang="it-IT">
              <a:latin typeface="Book Antiqua" pitchFamily="18" charset="0"/>
            </a:endParaRPr>
          </a:p>
        </p:txBody>
      </p:sp>
      <p:sp>
        <p:nvSpPr>
          <p:cNvPr id="36" name="Ovale 15"/>
          <p:cNvSpPr/>
          <p:nvPr/>
        </p:nvSpPr>
        <p:spPr>
          <a:xfrm>
            <a:off x="1547813" y="5300638"/>
            <a:ext cx="431800" cy="6492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atin typeface="Book Antiqua" pitchFamily="18" charset="0"/>
            </a:endParaRPr>
          </a:p>
        </p:txBody>
      </p:sp>
      <p:sp>
        <p:nvSpPr>
          <p:cNvPr id="37" name="Line 32"/>
          <p:cNvSpPr>
            <a:spLocks noChangeShapeType="1"/>
          </p:cNvSpPr>
          <p:nvPr/>
        </p:nvSpPr>
        <p:spPr bwMode="auto">
          <a:xfrm flipV="1">
            <a:off x="1979613" y="4941863"/>
            <a:ext cx="1655762" cy="720725"/>
          </a:xfrm>
          <a:prstGeom prst="line">
            <a:avLst/>
          </a:prstGeom>
          <a:noFill/>
          <a:ln w="25400">
            <a:solidFill>
              <a:srgbClr val="FF0000"/>
            </a:solidFill>
            <a:round/>
            <a:headEnd/>
            <a:tailEnd type="triangle" w="med" len="med"/>
          </a:ln>
        </p:spPr>
        <p:txBody>
          <a:bodyPr/>
          <a:lstStyle/>
          <a:p>
            <a:endParaRPr lang="it-IT">
              <a:latin typeface="Book Antiqua" pitchFamily="18" charset="0"/>
            </a:endParaRPr>
          </a:p>
        </p:txBody>
      </p:sp>
      <p:pic>
        <p:nvPicPr>
          <p:cNvPr id="2050" name="Picture 2" descr="D:\Dropbox\Terremoto Emilia\Prefabbricati_Truzzi\Progetti Truzzi\Foto_edifici_Crescenzo\Edificio MantovaniBenne_2001\P9110042.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784973" y="3713138"/>
            <a:ext cx="3459435" cy="25945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19428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pic>
        <p:nvPicPr>
          <p:cNvPr id="30" name="Picture 9" descr="P5300097"/>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4067175" y="764753"/>
            <a:ext cx="2305050" cy="2592388"/>
          </a:xfrm>
          <a:prstGeom prst="rect">
            <a:avLst/>
          </a:prstGeom>
          <a:noFill/>
          <a:ln w="9525">
            <a:noFill/>
            <a:miter lim="800000"/>
            <a:headEnd/>
            <a:tailEnd/>
          </a:ln>
        </p:spPr>
      </p:pic>
      <p:sp>
        <p:nvSpPr>
          <p:cNvPr id="31" name="CasellaDiTesto 9"/>
          <p:cNvSpPr txBox="1">
            <a:spLocks noChangeArrowheads="1"/>
          </p:cNvSpPr>
          <p:nvPr/>
        </p:nvSpPr>
        <p:spPr bwMode="auto">
          <a:xfrm>
            <a:off x="177800" y="990888"/>
            <a:ext cx="3816350" cy="1862048"/>
          </a:xfrm>
          <a:prstGeom prst="rect">
            <a:avLst/>
          </a:prstGeom>
          <a:noFill/>
          <a:ln w="9525">
            <a:noFill/>
            <a:miter lim="800000"/>
            <a:headEnd/>
            <a:tailEnd/>
          </a:ln>
        </p:spPr>
        <p:txBody>
          <a:bodyPr>
            <a:spAutoFit/>
          </a:bodyPr>
          <a:lstStyle/>
          <a:p>
            <a:pPr algn="ctr"/>
            <a:r>
              <a:rPr lang="it-IT" sz="2300" dirty="0">
                <a:latin typeface="Book Antiqua" pitchFamily="18" charset="0"/>
                <a:cs typeface="Times New Roman" pitchFamily="18" charset="0"/>
              </a:rPr>
              <a:t>Perdita di verticalità dei pilastri prefabbricati </a:t>
            </a:r>
            <a:r>
              <a:rPr lang="it-IT" sz="2300" dirty="0" smtClean="0">
                <a:latin typeface="Book Antiqua" pitchFamily="18" charset="0"/>
                <a:cs typeface="Times New Roman" pitchFamily="18" charset="0"/>
              </a:rPr>
              <a:t>(possibile, ma non accertato, </a:t>
            </a:r>
            <a:r>
              <a:rPr lang="it-IT" sz="2300" dirty="0">
                <a:latin typeface="Book Antiqua" pitchFamily="18" charset="0"/>
                <a:cs typeface="Times New Roman" pitchFamily="18" charset="0"/>
              </a:rPr>
              <a:t>problema a livello delle fondazioni)</a:t>
            </a:r>
            <a:endParaRPr lang="it-IT" sz="2300" i="1" u="sng" dirty="0">
              <a:latin typeface="Book Antiqua" pitchFamily="18" charset="0"/>
              <a:cs typeface="Times New Roman" pitchFamily="18" charset="0"/>
            </a:endParaRPr>
          </a:p>
        </p:txBody>
      </p:sp>
      <p:sp>
        <p:nvSpPr>
          <p:cNvPr id="32" name="Rectangle 18"/>
          <p:cNvSpPr>
            <a:spLocks noChangeArrowheads="1"/>
          </p:cNvSpPr>
          <p:nvPr/>
        </p:nvSpPr>
        <p:spPr bwMode="auto">
          <a:xfrm>
            <a:off x="66675" y="693316"/>
            <a:ext cx="9004300" cy="5688012"/>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pic>
        <p:nvPicPr>
          <p:cNvPr id="33" name="Picture 29" descr="DSC05781"/>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50825" y="3433341"/>
            <a:ext cx="3455988" cy="2878137"/>
          </a:xfrm>
          <a:prstGeom prst="rect">
            <a:avLst/>
          </a:prstGeom>
          <a:noFill/>
          <a:ln w="9525">
            <a:noFill/>
            <a:miter lim="800000"/>
            <a:headEnd/>
            <a:tailEnd/>
          </a:ln>
        </p:spPr>
      </p:pic>
      <p:pic>
        <p:nvPicPr>
          <p:cNvPr id="38" name="Picture 30" descr="DSC05787"/>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6588125" y="3430166"/>
            <a:ext cx="2374900" cy="2890837"/>
          </a:xfrm>
          <a:prstGeom prst="rect">
            <a:avLst/>
          </a:prstGeom>
          <a:noFill/>
          <a:ln w="9525">
            <a:noFill/>
            <a:miter lim="800000"/>
            <a:headEnd/>
            <a:tailEnd/>
          </a:ln>
        </p:spPr>
      </p:pic>
      <p:pic>
        <p:nvPicPr>
          <p:cNvPr id="39" name="Picture 33" descr="DSCN2660"/>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6588125" y="764753"/>
            <a:ext cx="2338388" cy="2592388"/>
          </a:xfrm>
          <a:prstGeom prst="rect">
            <a:avLst/>
          </a:prstGeom>
          <a:noFill/>
          <a:ln w="9525">
            <a:noFill/>
            <a:miter lim="800000"/>
            <a:headEnd/>
            <a:tailEnd/>
          </a:ln>
        </p:spPr>
      </p:pic>
      <p:pic>
        <p:nvPicPr>
          <p:cNvPr id="40" name="Picture 31" descr="DSC05801"/>
          <p:cNvPicPr>
            <a:picLocks noChangeAspect="1" noChangeArrowheads="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4067175" y="3442866"/>
            <a:ext cx="2347913" cy="2881312"/>
          </a:xfrm>
          <a:prstGeom prst="rect">
            <a:avLst/>
          </a:prstGeom>
          <a:noFill/>
          <a:ln w="9525">
            <a:noFill/>
            <a:miter lim="800000"/>
            <a:headEnd/>
            <a:tailEnd/>
          </a:ln>
        </p:spPr>
      </p:pic>
      <p:sp>
        <p:nvSpPr>
          <p:cNvPr id="41" name="Rectangle 8"/>
          <p:cNvSpPr>
            <a:spLocks noChangeArrowheads="1"/>
          </p:cNvSpPr>
          <p:nvPr/>
        </p:nvSpPr>
        <p:spPr bwMode="auto">
          <a:xfrm>
            <a:off x="5257800" y="3049166"/>
            <a:ext cx="1079500" cy="254000"/>
          </a:xfrm>
          <a:prstGeom prst="rect">
            <a:avLst/>
          </a:prstGeom>
          <a:solidFill>
            <a:srgbClr val="BFBFBF">
              <a:alpha val="50195"/>
            </a:srgbClr>
          </a:solidFill>
          <a:ln w="9525">
            <a:solidFill>
              <a:srgbClr val="000000"/>
            </a:solidFill>
            <a:miter lim="800000"/>
            <a:headEnd/>
            <a:tailEnd/>
          </a:ln>
        </p:spPr>
        <p:txBody>
          <a:bodyPr anchor="ctr">
            <a:spAutoFit/>
          </a:bodyPr>
          <a:lstStyle/>
          <a:p>
            <a:pPr>
              <a:spcAft>
                <a:spcPts val="1000"/>
              </a:spcAft>
            </a:pPr>
            <a:r>
              <a:rPr lang="it-IT" sz="1000" b="1">
                <a:latin typeface="Book Antiqua" pitchFamily="18" charset="0"/>
                <a:cs typeface="Times New Roman" pitchFamily="18" charset="0"/>
              </a:rPr>
              <a:t>© ReLUIS 2012</a:t>
            </a:r>
            <a:endParaRPr lang="it-IT" sz="1000">
              <a:latin typeface="Book Antiqua" pitchFamily="18" charset="0"/>
              <a:cs typeface="Times New Roman" pitchFamily="18" charset="0"/>
            </a:endParaRPr>
          </a:p>
        </p:txBody>
      </p:sp>
      <p:sp>
        <p:nvSpPr>
          <p:cNvPr id="42" name="Rectangle 8"/>
          <p:cNvSpPr>
            <a:spLocks noChangeArrowheads="1"/>
          </p:cNvSpPr>
          <p:nvPr/>
        </p:nvSpPr>
        <p:spPr bwMode="auto">
          <a:xfrm>
            <a:off x="7773988" y="3049166"/>
            <a:ext cx="1079500" cy="254000"/>
          </a:xfrm>
          <a:prstGeom prst="rect">
            <a:avLst/>
          </a:prstGeom>
          <a:solidFill>
            <a:srgbClr val="BFBFBF">
              <a:alpha val="50195"/>
            </a:srgbClr>
          </a:solidFill>
          <a:ln w="9525">
            <a:solidFill>
              <a:srgbClr val="000000"/>
            </a:solidFill>
            <a:miter lim="800000"/>
            <a:headEnd/>
            <a:tailEnd/>
          </a:ln>
        </p:spPr>
        <p:txBody>
          <a:bodyPr anchor="ctr">
            <a:spAutoFit/>
          </a:bodyPr>
          <a:lstStyle/>
          <a:p>
            <a:pPr>
              <a:spcAft>
                <a:spcPts val="1000"/>
              </a:spcAft>
            </a:pPr>
            <a:r>
              <a:rPr lang="it-IT" sz="1000" b="1">
                <a:latin typeface="Book Antiqua" pitchFamily="18" charset="0"/>
                <a:cs typeface="Times New Roman" pitchFamily="18" charset="0"/>
              </a:rPr>
              <a:t>© ReLUIS 2012</a:t>
            </a:r>
            <a:endParaRPr lang="it-IT" sz="1000">
              <a:latin typeface="Book Antiqua" pitchFamily="18" charset="0"/>
              <a:cs typeface="Times New Roman" pitchFamily="18" charset="0"/>
            </a:endParaRPr>
          </a:p>
        </p:txBody>
      </p:sp>
      <p:sp>
        <p:nvSpPr>
          <p:cNvPr id="43" name="Rectangle 8"/>
          <p:cNvSpPr>
            <a:spLocks noChangeArrowheads="1"/>
          </p:cNvSpPr>
          <p:nvPr/>
        </p:nvSpPr>
        <p:spPr bwMode="auto">
          <a:xfrm>
            <a:off x="7875588" y="6030491"/>
            <a:ext cx="1079500" cy="254000"/>
          </a:xfrm>
          <a:prstGeom prst="rect">
            <a:avLst/>
          </a:prstGeom>
          <a:solidFill>
            <a:srgbClr val="BFBFBF">
              <a:alpha val="50195"/>
            </a:srgbClr>
          </a:solidFill>
          <a:ln w="9525">
            <a:solidFill>
              <a:srgbClr val="000000"/>
            </a:solidFill>
            <a:miter lim="800000"/>
            <a:headEnd/>
            <a:tailEnd/>
          </a:ln>
        </p:spPr>
        <p:txBody>
          <a:bodyPr anchor="ctr">
            <a:spAutoFit/>
          </a:bodyPr>
          <a:lstStyle/>
          <a:p>
            <a:pPr>
              <a:spcAft>
                <a:spcPts val="1000"/>
              </a:spcAft>
            </a:pPr>
            <a:r>
              <a:rPr lang="it-IT" sz="1000" b="1">
                <a:latin typeface="Book Antiqua" pitchFamily="18" charset="0"/>
                <a:cs typeface="Times New Roman" pitchFamily="18" charset="0"/>
              </a:rPr>
              <a:t>© ReLUIS 2012</a:t>
            </a:r>
            <a:endParaRPr lang="it-IT" sz="1000">
              <a:latin typeface="Book Antiqua" pitchFamily="18" charset="0"/>
              <a:cs typeface="Times New Roman" pitchFamily="18" charset="0"/>
            </a:endParaRPr>
          </a:p>
        </p:txBody>
      </p:sp>
      <p:sp>
        <p:nvSpPr>
          <p:cNvPr id="44" name="Rectangle 8"/>
          <p:cNvSpPr>
            <a:spLocks noChangeArrowheads="1"/>
          </p:cNvSpPr>
          <p:nvPr/>
        </p:nvSpPr>
        <p:spPr bwMode="auto">
          <a:xfrm>
            <a:off x="5292725" y="6022553"/>
            <a:ext cx="1079500" cy="254000"/>
          </a:xfrm>
          <a:prstGeom prst="rect">
            <a:avLst/>
          </a:prstGeom>
          <a:solidFill>
            <a:srgbClr val="BFBFBF">
              <a:alpha val="50195"/>
            </a:srgbClr>
          </a:solidFill>
          <a:ln w="9525">
            <a:solidFill>
              <a:srgbClr val="000000"/>
            </a:solidFill>
            <a:miter lim="800000"/>
            <a:headEnd/>
            <a:tailEnd/>
          </a:ln>
        </p:spPr>
        <p:txBody>
          <a:bodyPr anchor="ctr">
            <a:spAutoFit/>
          </a:bodyPr>
          <a:lstStyle/>
          <a:p>
            <a:pPr>
              <a:spcAft>
                <a:spcPts val="1000"/>
              </a:spcAft>
            </a:pPr>
            <a:r>
              <a:rPr lang="it-IT" sz="1000" b="1">
                <a:latin typeface="Book Antiqua" pitchFamily="18" charset="0"/>
                <a:cs typeface="Times New Roman" pitchFamily="18" charset="0"/>
              </a:rPr>
              <a:t>© ReLUIS 2012</a:t>
            </a:r>
            <a:endParaRPr lang="it-IT" sz="1000">
              <a:latin typeface="Book Antiqua" pitchFamily="18" charset="0"/>
              <a:cs typeface="Times New Roman" pitchFamily="18" charset="0"/>
            </a:endParaRPr>
          </a:p>
        </p:txBody>
      </p:sp>
      <p:sp>
        <p:nvSpPr>
          <p:cNvPr id="45" name="Rectangle 8"/>
          <p:cNvSpPr>
            <a:spLocks noChangeArrowheads="1"/>
          </p:cNvSpPr>
          <p:nvPr/>
        </p:nvSpPr>
        <p:spPr bwMode="auto">
          <a:xfrm>
            <a:off x="2555875" y="6022553"/>
            <a:ext cx="1079500" cy="254000"/>
          </a:xfrm>
          <a:prstGeom prst="rect">
            <a:avLst/>
          </a:prstGeom>
          <a:solidFill>
            <a:srgbClr val="BFBFBF">
              <a:alpha val="50195"/>
            </a:srgbClr>
          </a:solidFill>
          <a:ln w="9525">
            <a:solidFill>
              <a:srgbClr val="000000"/>
            </a:solidFill>
            <a:miter lim="800000"/>
            <a:headEnd/>
            <a:tailEnd/>
          </a:ln>
        </p:spPr>
        <p:txBody>
          <a:bodyPr anchor="ctr">
            <a:spAutoFit/>
          </a:bodyPr>
          <a:lstStyle/>
          <a:p>
            <a:pPr>
              <a:spcAft>
                <a:spcPts val="1000"/>
              </a:spcAft>
            </a:pPr>
            <a:r>
              <a:rPr lang="it-IT" sz="1000" b="1">
                <a:latin typeface="Book Antiqua" pitchFamily="18" charset="0"/>
                <a:cs typeface="Times New Roman" pitchFamily="18" charset="0"/>
              </a:rPr>
              <a:t>© ReLUIS 2012</a:t>
            </a:r>
            <a:endParaRPr lang="it-IT" sz="1000">
              <a:latin typeface="Book Antiqua" pitchFamily="18" charset="0"/>
              <a:cs typeface="Times New Roman" pitchFamily="18" charset="0"/>
            </a:endParaRPr>
          </a:p>
        </p:txBody>
      </p:sp>
    </p:spTree>
    <p:extLst>
      <p:ext uri="{BB962C8B-B14F-4D97-AF65-F5344CB8AC3E}">
        <p14:creationId xmlns="" xmlns:p14="http://schemas.microsoft.com/office/powerpoint/2010/main" val="42787935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 - Scaffalature</a:t>
            </a:r>
          </a:p>
        </p:txBody>
      </p:sp>
      <p:sp>
        <p:nvSpPr>
          <p:cNvPr id="16" name="CasellaDiTesto 9"/>
          <p:cNvSpPr txBox="1">
            <a:spLocks noChangeArrowheads="1"/>
          </p:cNvSpPr>
          <p:nvPr/>
        </p:nvSpPr>
        <p:spPr bwMode="auto">
          <a:xfrm>
            <a:off x="395536" y="540549"/>
            <a:ext cx="8481948" cy="800219"/>
          </a:xfrm>
          <a:prstGeom prst="rect">
            <a:avLst/>
          </a:prstGeom>
          <a:noFill/>
          <a:ln w="9525">
            <a:noFill/>
            <a:miter lim="800000"/>
            <a:headEnd/>
            <a:tailEnd/>
          </a:ln>
        </p:spPr>
        <p:txBody>
          <a:bodyPr wrap="square">
            <a:spAutoFit/>
          </a:bodyPr>
          <a:lstStyle/>
          <a:p>
            <a:pPr algn="ctr"/>
            <a:r>
              <a:rPr lang="it-IT" sz="2300" dirty="0" smtClean="0">
                <a:latin typeface="Book Antiqua" pitchFamily="18" charset="0"/>
                <a:cs typeface="Times New Roman" pitchFamily="18" charset="0"/>
              </a:rPr>
              <a:t>Scaffalature: ribaltamento e perdita del contenuto – problema dell’interazione con le strutture in </a:t>
            </a:r>
            <a:r>
              <a:rPr lang="it-IT" sz="2300" dirty="0" err="1" smtClean="0">
                <a:latin typeface="Book Antiqua" pitchFamily="18" charset="0"/>
                <a:cs typeface="Times New Roman" pitchFamily="18" charset="0"/>
              </a:rPr>
              <a:t>c.a</a:t>
            </a:r>
            <a:endParaRPr lang="it-IT" sz="2300" i="1" u="sng" dirty="0">
              <a:latin typeface="Book Antiqua" pitchFamily="18" charset="0"/>
              <a:cs typeface="Times New Roman" pitchFamily="18" charset="0"/>
            </a:endParaRPr>
          </a:p>
        </p:txBody>
      </p:sp>
      <p:sp>
        <p:nvSpPr>
          <p:cNvPr id="17" name="Rectangle 22"/>
          <p:cNvSpPr>
            <a:spLocks noChangeArrowheads="1"/>
          </p:cNvSpPr>
          <p:nvPr/>
        </p:nvSpPr>
        <p:spPr bwMode="auto">
          <a:xfrm>
            <a:off x="279401" y="548680"/>
            <a:ext cx="8598083" cy="3240881"/>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sp>
        <p:nvSpPr>
          <p:cNvPr id="18" name="Rectangle 24"/>
          <p:cNvSpPr>
            <a:spLocks noChangeArrowheads="1"/>
          </p:cNvSpPr>
          <p:nvPr/>
        </p:nvSpPr>
        <p:spPr bwMode="auto">
          <a:xfrm>
            <a:off x="279401" y="3789562"/>
            <a:ext cx="8598083" cy="2591586"/>
          </a:xfrm>
          <a:prstGeom prst="rect">
            <a:avLst/>
          </a:prstGeom>
          <a:noFill/>
          <a:ln w="19050">
            <a:solidFill>
              <a:schemeClr val="tx1"/>
            </a:solidFill>
            <a:miter lim="800000"/>
            <a:headEnd/>
            <a:tailEnd/>
          </a:ln>
        </p:spPr>
        <p:txBody>
          <a:bodyPr wrap="none" anchor="ctr"/>
          <a:lstStyle/>
          <a:p>
            <a:endParaRPr lang="it-IT">
              <a:latin typeface="Book Antiqua" pitchFamily="18" charset="0"/>
            </a:endParaRPr>
          </a:p>
        </p:txBody>
      </p:sp>
      <p:sp>
        <p:nvSpPr>
          <p:cNvPr id="19" name="CasellaDiTesto 9"/>
          <p:cNvSpPr txBox="1">
            <a:spLocks noChangeArrowheads="1"/>
          </p:cNvSpPr>
          <p:nvPr/>
        </p:nvSpPr>
        <p:spPr bwMode="auto">
          <a:xfrm>
            <a:off x="363712" y="4507185"/>
            <a:ext cx="2984152" cy="1508105"/>
          </a:xfrm>
          <a:prstGeom prst="rect">
            <a:avLst/>
          </a:prstGeom>
          <a:noFill/>
          <a:ln w="9525">
            <a:noFill/>
            <a:miter lim="800000"/>
            <a:headEnd/>
            <a:tailEnd/>
          </a:ln>
        </p:spPr>
        <p:txBody>
          <a:bodyPr wrap="square">
            <a:spAutoFit/>
          </a:bodyPr>
          <a:lstStyle/>
          <a:p>
            <a:pPr algn="ctr"/>
            <a:r>
              <a:rPr lang="it-IT" sz="2300" dirty="0" smtClean="0">
                <a:latin typeface="Book Antiqua" pitchFamily="18" charset="0"/>
                <a:cs typeface="Times New Roman" pitchFamily="18" charset="0"/>
              </a:rPr>
              <a:t>Buon comportamento di scaffalature ben controventate</a:t>
            </a:r>
            <a:endParaRPr lang="it-IT" sz="2300" i="1" u="sng" dirty="0">
              <a:latin typeface="Book Antiqua" pitchFamily="18" charset="0"/>
              <a:cs typeface="Times New Roman" pitchFamily="18" charset="0"/>
            </a:endParaRPr>
          </a:p>
        </p:txBody>
      </p:sp>
      <p:pic>
        <p:nvPicPr>
          <p:cNvPr id="20"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4662" y="1299239"/>
            <a:ext cx="1863817" cy="241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67654" y="1305032"/>
            <a:ext cx="3222071" cy="241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31574" y="1299239"/>
            <a:ext cx="2000866" cy="241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373636" y="3866548"/>
            <a:ext cx="3124200"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660232" y="3852260"/>
            <a:ext cx="1885950" cy="2543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94995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 - Scaffalature</a:t>
            </a:r>
          </a:p>
        </p:txBody>
      </p:sp>
      <p:pic>
        <p:nvPicPr>
          <p:cNvPr id="4" name="Immagine 3" descr="DSCN1224.JPG"/>
          <p:cNvPicPr>
            <a:picLocks noChangeAspect="1"/>
          </p:cNvPicPr>
          <p:nvPr/>
        </p:nvPicPr>
        <p:blipFill>
          <a:blip r:embed="rId2" cstate="print"/>
          <a:stretch>
            <a:fillRect/>
          </a:stretch>
        </p:blipFill>
        <p:spPr>
          <a:xfrm>
            <a:off x="755576" y="764704"/>
            <a:ext cx="7740351" cy="580526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meteoweb.eu/wp-content/uploads/2012/05/0431.jpg"/>
          <p:cNvPicPr>
            <a:picLocks noChangeAspect="1" noChangeArrowheads="1"/>
          </p:cNvPicPr>
          <p:nvPr/>
        </p:nvPicPr>
        <p:blipFill>
          <a:blip r:embed="rId2" cstate="print"/>
          <a:srcRect/>
          <a:stretch>
            <a:fillRect/>
          </a:stretch>
        </p:blipFill>
        <p:spPr bwMode="auto">
          <a:xfrm>
            <a:off x="999472" y="836712"/>
            <a:ext cx="7388952" cy="5544616"/>
          </a:xfrm>
          <a:prstGeom prst="rect">
            <a:avLst/>
          </a:prstGeom>
          <a:noFill/>
        </p:spPr>
      </p:pic>
      <p:sp>
        <p:nvSpPr>
          <p:cNvPr id="8" name="CasellaDiTesto 7"/>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 - Scaffalature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22" name="Rettangolo 21"/>
          <p:cNvSpPr/>
          <p:nvPr/>
        </p:nvSpPr>
        <p:spPr>
          <a:xfrm>
            <a:off x="251520" y="692696"/>
            <a:ext cx="8856984" cy="5847755"/>
          </a:xfrm>
          <a:prstGeom prst="rect">
            <a:avLst/>
          </a:prstGeom>
        </p:spPr>
        <p:txBody>
          <a:bodyPr wrap="square">
            <a:spAutoFit/>
          </a:bodyPr>
          <a:lstStyle/>
          <a:p>
            <a:r>
              <a:rPr lang="it-IT" sz="2200" dirty="0" smtClean="0">
                <a:latin typeface="Book Antiqua" pitchFamily="18" charset="0"/>
                <a:cs typeface="Times New Roman" pitchFamily="18" charset="0"/>
              </a:rPr>
              <a:t>Principali conclusioni:</a:t>
            </a:r>
          </a:p>
          <a:p>
            <a:pPr marL="342900" indent="-342900">
              <a:buFont typeface="Arial" pitchFamily="34" charset="0"/>
              <a:buChar char="•"/>
            </a:pPr>
            <a:r>
              <a:rPr lang="it-IT" sz="2200" dirty="0" smtClean="0">
                <a:latin typeface="Book Antiqua" pitchFamily="18" charset="0"/>
                <a:cs typeface="Times New Roman" pitchFamily="18" charset="0"/>
              </a:rPr>
              <a:t>Un </a:t>
            </a:r>
            <a:r>
              <a:rPr lang="it-IT" sz="2200" dirty="0">
                <a:latin typeface="Book Antiqua" pitchFamily="18" charset="0"/>
                <a:cs typeface="Times New Roman" pitchFamily="18" charset="0"/>
              </a:rPr>
              <a:t>controllo diretto delle zone industriali in seguito al sisma dimostra che almeno la metà delle strutture </a:t>
            </a:r>
            <a:r>
              <a:rPr lang="it-IT" sz="2200" dirty="0" smtClean="0">
                <a:latin typeface="Book Antiqua" pitchFamily="18" charset="0"/>
                <a:cs typeface="Times New Roman" pitchFamily="18" charset="0"/>
              </a:rPr>
              <a:t>prefabbricate sono collassate; se </a:t>
            </a:r>
            <a:r>
              <a:rPr lang="it-IT" sz="2200" dirty="0">
                <a:latin typeface="Book Antiqua" pitchFamily="18" charset="0"/>
                <a:cs typeface="Times New Roman" pitchFamily="18" charset="0"/>
              </a:rPr>
              <a:t>la prima scossa si fosse verificata durante la giornata lavorativa, </a:t>
            </a:r>
            <a:r>
              <a:rPr lang="it-IT" sz="2200" dirty="0" smtClean="0">
                <a:latin typeface="Book Antiqua" pitchFamily="18" charset="0"/>
                <a:cs typeface="Times New Roman" pitchFamily="18" charset="0"/>
              </a:rPr>
              <a:t>il numero delle vittime sarebbe stato decisamente superiore</a:t>
            </a:r>
          </a:p>
          <a:p>
            <a:pPr marL="342900" indent="-342900">
              <a:buFont typeface="Arial" pitchFamily="34" charset="0"/>
              <a:buChar char="•"/>
            </a:pPr>
            <a:r>
              <a:rPr lang="it-IT" sz="2200" dirty="0">
                <a:latin typeface="Book Antiqua" pitchFamily="18" charset="0"/>
                <a:cs typeface="Times New Roman" pitchFamily="18" charset="0"/>
              </a:rPr>
              <a:t>Il </a:t>
            </a:r>
            <a:r>
              <a:rPr lang="it-IT" sz="2200" dirty="0" smtClean="0">
                <a:latin typeface="Book Antiqua" pitchFamily="18" charset="0"/>
                <a:cs typeface="Times New Roman" pitchFamily="18" charset="0"/>
              </a:rPr>
              <a:t>danneggiamento nelle strutture prefabbricato è dovuto principalmente ai sistemi </a:t>
            </a:r>
            <a:r>
              <a:rPr lang="it-IT" sz="2200" dirty="0">
                <a:latin typeface="Book Antiqua" pitchFamily="18" charset="0"/>
                <a:cs typeface="Times New Roman" pitchFamily="18" charset="0"/>
              </a:rPr>
              <a:t>di connessione: </a:t>
            </a:r>
            <a:r>
              <a:rPr lang="it-IT" sz="2200" dirty="0" smtClean="0">
                <a:latin typeface="Book Antiqua" pitchFamily="18" charset="0"/>
                <a:cs typeface="Times New Roman" pitchFamily="18" charset="0"/>
              </a:rPr>
              <a:t>perdita </a:t>
            </a:r>
            <a:r>
              <a:rPr lang="it-IT" sz="2200" dirty="0">
                <a:latin typeface="Book Antiqua" pitchFamily="18" charset="0"/>
                <a:cs typeface="Times New Roman" pitchFamily="18" charset="0"/>
              </a:rPr>
              <a:t>di </a:t>
            </a:r>
            <a:r>
              <a:rPr lang="it-IT" sz="2200" dirty="0" smtClean="0">
                <a:latin typeface="Book Antiqua" pitchFamily="18" charset="0"/>
                <a:cs typeface="Times New Roman" pitchFamily="18" charset="0"/>
              </a:rPr>
              <a:t>appoggio </a:t>
            </a:r>
            <a:r>
              <a:rPr lang="it-IT" sz="2200" dirty="0">
                <a:latin typeface="Book Antiqua" pitchFamily="18" charset="0"/>
                <a:cs typeface="Times New Roman" pitchFamily="18" charset="0"/>
              </a:rPr>
              <a:t>di elementi strutturali orizzontali </a:t>
            </a:r>
            <a:r>
              <a:rPr lang="it-IT" sz="2200" dirty="0" smtClean="0">
                <a:latin typeface="Book Antiqua" pitchFamily="18" charset="0"/>
                <a:cs typeface="Times New Roman" pitchFamily="18" charset="0"/>
              </a:rPr>
              <a:t>rispetto a quelli verticali e collasso dei collegamenti tra pannello e struttura</a:t>
            </a:r>
            <a:r>
              <a:rPr lang="it-IT" sz="2200" dirty="0">
                <a:latin typeface="Book Antiqua" pitchFamily="18" charset="0"/>
                <a:cs typeface="Times New Roman" pitchFamily="18" charset="0"/>
              </a:rPr>
              <a:t>– strutture poco </a:t>
            </a:r>
            <a:r>
              <a:rPr lang="it-IT" sz="2200" dirty="0" smtClean="0">
                <a:latin typeface="Book Antiqua" pitchFamily="18" charset="0"/>
                <a:cs typeface="Times New Roman" pitchFamily="18" charset="0"/>
              </a:rPr>
              <a:t>robuste; ciò è dovuto a:</a:t>
            </a:r>
          </a:p>
          <a:p>
            <a:pPr marL="800100" lvl="1" indent="-342900">
              <a:buFont typeface="Arial" pitchFamily="34" charset="0"/>
              <a:buChar char="•"/>
            </a:pPr>
            <a:r>
              <a:rPr lang="it-IT" sz="2200" dirty="0" smtClean="0">
                <a:latin typeface="Book Antiqua" pitchFamily="18" charset="0"/>
                <a:cs typeface="Times New Roman" pitchFamily="18" charset="0"/>
              </a:rPr>
              <a:t>Rarità dell’evento</a:t>
            </a:r>
          </a:p>
          <a:p>
            <a:pPr marL="800100" lvl="1" indent="-342900">
              <a:buFont typeface="Arial" pitchFamily="34" charset="0"/>
              <a:buChar char="•"/>
            </a:pPr>
            <a:r>
              <a:rPr lang="it-IT" sz="2200" dirty="0" smtClean="0">
                <a:latin typeface="Book Antiqua" pitchFamily="18" charset="0"/>
                <a:cs typeface="Times New Roman" pitchFamily="18" charset="0"/>
              </a:rPr>
              <a:t>L’esclusione della zona epicentrale dalle zone definite «sismiche» fino al 2003</a:t>
            </a:r>
          </a:p>
          <a:p>
            <a:pPr marL="342900" indent="-342900">
              <a:buFont typeface="Arial" pitchFamily="34" charset="0"/>
              <a:buChar char="•"/>
            </a:pPr>
            <a:r>
              <a:rPr lang="it-IT" sz="2200" dirty="0" smtClean="0">
                <a:latin typeface="Book Antiqua" pitchFamily="18" charset="0"/>
                <a:cs typeface="Times New Roman" pitchFamily="18" charset="0"/>
              </a:rPr>
              <a:t>Spettro </a:t>
            </a:r>
            <a:r>
              <a:rPr lang="it-IT" sz="2200" dirty="0">
                <a:latin typeface="Book Antiqua" pitchFamily="18" charset="0"/>
                <a:cs typeface="Times New Roman" pitchFamily="18" charset="0"/>
              </a:rPr>
              <a:t>con alto contenuto in basse frequenze che accentua fenomeni di risonanza in edifici «snelli» quali quelli prefabbricati  </a:t>
            </a:r>
            <a:r>
              <a:rPr lang="it-IT" sz="2200" dirty="0" err="1">
                <a:latin typeface="Book Antiqua" pitchFamily="18" charset="0"/>
                <a:cs typeface="Times New Roman" pitchFamily="18" charset="0"/>
              </a:rPr>
              <a:t>monopiano</a:t>
            </a:r>
            <a:r>
              <a:rPr lang="it-IT" sz="2200" dirty="0">
                <a:latin typeface="Book Antiqua" pitchFamily="18" charset="0"/>
                <a:cs typeface="Times New Roman" pitchFamily="18" charset="0"/>
              </a:rPr>
              <a:t>	</a:t>
            </a:r>
          </a:p>
        </p:txBody>
      </p:sp>
    </p:spTree>
    <p:extLst>
      <p:ext uri="{BB962C8B-B14F-4D97-AF65-F5344CB8AC3E}">
        <p14:creationId xmlns="" xmlns:p14="http://schemas.microsoft.com/office/powerpoint/2010/main" val="3787794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a:latin typeface="Book Antiqua" pitchFamily="18" charset="0"/>
              </a:rPr>
              <a:t>Beni culturali</a:t>
            </a:r>
          </a:p>
        </p:txBody>
      </p:sp>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1621507"/>
            <a:ext cx="7416824" cy="37175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07504" y="548680"/>
            <a:ext cx="8712968" cy="1107996"/>
          </a:xfrm>
          <a:prstGeom prst="rect">
            <a:avLst/>
          </a:prstGeom>
        </p:spPr>
        <p:txBody>
          <a:bodyPr wrap="square">
            <a:spAutoFit/>
          </a:bodyPr>
          <a:lstStyle/>
          <a:p>
            <a:r>
              <a:rPr lang="it-IT" sz="2200" dirty="0">
                <a:latin typeface="Book Antiqua" pitchFamily="18" charset="0"/>
              </a:rPr>
              <a:t>Danni significativi sono riportati in molte chiese nelle città vicine </a:t>
            </a:r>
            <a:r>
              <a:rPr lang="it-IT" sz="2200" dirty="0" smtClean="0">
                <a:latin typeface="Book Antiqua" pitchFamily="18" charset="0"/>
              </a:rPr>
              <a:t>all'epicentro, le quali hanno esibito una prestazione sismica peggiore rispetto </a:t>
            </a:r>
            <a:r>
              <a:rPr lang="it-IT" sz="2200" dirty="0">
                <a:latin typeface="Book Antiqua" pitchFamily="18" charset="0"/>
              </a:rPr>
              <a:t>agli edifici residenziali</a:t>
            </a:r>
            <a:r>
              <a:rPr lang="it-IT" sz="2200" dirty="0" smtClean="0">
                <a:latin typeface="Book Antiqua" pitchFamily="18" charset="0"/>
              </a:rPr>
              <a:t>.</a:t>
            </a:r>
          </a:p>
        </p:txBody>
      </p:sp>
      <p:sp>
        <p:nvSpPr>
          <p:cNvPr id="9" name="Rettangolo 8"/>
          <p:cNvSpPr/>
          <p:nvPr/>
        </p:nvSpPr>
        <p:spPr>
          <a:xfrm>
            <a:off x="107504" y="6021288"/>
            <a:ext cx="8928992" cy="523220"/>
          </a:xfrm>
          <a:prstGeom prst="rect">
            <a:avLst/>
          </a:prstGeom>
        </p:spPr>
        <p:txBody>
          <a:bodyPr wrap="square">
            <a:spAutoFit/>
          </a:bodyPr>
          <a:lstStyle/>
          <a:p>
            <a:r>
              <a:rPr lang="en-US" sz="1400" dirty="0" err="1">
                <a:latin typeface="Book Antiqua" pitchFamily="18" charset="0"/>
              </a:rPr>
              <a:t>Decanini</a:t>
            </a:r>
            <a:r>
              <a:rPr lang="en-US" sz="1400" dirty="0">
                <a:latin typeface="Book Antiqua" pitchFamily="18" charset="0"/>
              </a:rPr>
              <a:t> LD, </a:t>
            </a:r>
            <a:r>
              <a:rPr lang="en-US" sz="1400" dirty="0" err="1">
                <a:latin typeface="Book Antiqua" pitchFamily="18" charset="0"/>
              </a:rPr>
              <a:t>Liberatore</a:t>
            </a:r>
            <a:r>
              <a:rPr lang="en-US" sz="1400" dirty="0">
                <a:latin typeface="Book Antiqua" pitchFamily="18" charset="0"/>
              </a:rPr>
              <a:t> D, </a:t>
            </a:r>
            <a:r>
              <a:rPr lang="en-US" sz="1400" dirty="0" err="1">
                <a:latin typeface="Book Antiqua" pitchFamily="18" charset="0"/>
              </a:rPr>
              <a:t>Liberatore</a:t>
            </a:r>
            <a:r>
              <a:rPr lang="en-US" sz="1400" dirty="0">
                <a:latin typeface="Book Antiqua" pitchFamily="18" charset="0"/>
              </a:rPr>
              <a:t> L, </a:t>
            </a:r>
            <a:r>
              <a:rPr lang="en-US" sz="1400" dirty="0" err="1">
                <a:latin typeface="Book Antiqua" pitchFamily="18" charset="0"/>
              </a:rPr>
              <a:t>Sorrentino</a:t>
            </a:r>
            <a:r>
              <a:rPr lang="en-US" sz="1400" dirty="0">
                <a:latin typeface="Book Antiqua" pitchFamily="18" charset="0"/>
              </a:rPr>
              <a:t> L 2012. </a:t>
            </a:r>
            <a:r>
              <a:rPr lang="en-US" sz="1400" i="1" dirty="0">
                <a:latin typeface="Book Antiqua" pitchFamily="18" charset="0"/>
              </a:rPr>
              <a:t>Preliminary Report on the 2012, May 20,</a:t>
            </a:r>
          </a:p>
          <a:p>
            <a:r>
              <a:rPr lang="en-US" sz="1400" i="1" dirty="0">
                <a:latin typeface="Book Antiqua" pitchFamily="18" charset="0"/>
              </a:rPr>
              <a:t>Emilia Earthquake, v.1</a:t>
            </a:r>
            <a:r>
              <a:rPr lang="en-US" sz="1400" dirty="0">
                <a:latin typeface="Book Antiqua" pitchFamily="18" charset="0"/>
              </a:rPr>
              <a:t>, http://www.eqclearinghouse.org/2012-05-20-italy-it/</a:t>
            </a:r>
            <a:endParaRPr lang="it-IT" sz="1400" dirty="0">
              <a:latin typeface="Book Antiqua" pitchFamily="18" charset="0"/>
            </a:endParaRPr>
          </a:p>
        </p:txBody>
      </p:sp>
      <p:sp>
        <p:nvSpPr>
          <p:cNvPr id="5" name="Rettangolo 4"/>
          <p:cNvSpPr/>
          <p:nvPr/>
        </p:nvSpPr>
        <p:spPr>
          <a:xfrm>
            <a:off x="107504" y="5373216"/>
            <a:ext cx="8712968" cy="646331"/>
          </a:xfrm>
          <a:prstGeom prst="rect">
            <a:avLst/>
          </a:prstGeom>
        </p:spPr>
        <p:txBody>
          <a:bodyPr wrap="square">
            <a:spAutoFit/>
          </a:bodyPr>
          <a:lstStyle/>
          <a:p>
            <a:pPr algn="ctr"/>
            <a:r>
              <a:rPr lang="it-IT" dirty="0">
                <a:latin typeface="Book Antiqua" pitchFamily="18" charset="0"/>
              </a:rPr>
              <a:t>Crollo del </a:t>
            </a:r>
            <a:r>
              <a:rPr lang="it-IT" dirty="0" smtClean="0">
                <a:latin typeface="Book Antiqua" pitchFamily="18" charset="0"/>
              </a:rPr>
              <a:t>timpano e della parte superiore della facciata </a:t>
            </a:r>
            <a:r>
              <a:rPr lang="it-IT" dirty="0">
                <a:latin typeface="Book Antiqua" pitchFamily="18" charset="0"/>
              </a:rPr>
              <a:t>di una chiesa a San Felice sul </a:t>
            </a:r>
            <a:r>
              <a:rPr lang="it-IT" dirty="0" err="1">
                <a:latin typeface="Book Antiqua" pitchFamily="18" charset="0"/>
              </a:rPr>
              <a:t>Panàro</a:t>
            </a:r>
            <a:endParaRPr lang="it-IT" dirty="0">
              <a:latin typeface="Book Antiqua" pitchFamily="18" charset="0"/>
            </a:endParaRPr>
          </a:p>
        </p:txBody>
      </p:sp>
    </p:spTree>
    <p:extLst>
      <p:ext uri="{BB962C8B-B14F-4D97-AF65-F5344CB8AC3E}">
        <p14:creationId xmlns="" xmlns:p14="http://schemas.microsoft.com/office/powerpoint/2010/main" val="179979784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a:latin typeface="Book Antiqua" pitchFamily="18" charset="0"/>
              </a:rPr>
              <a:t>Beni culturali</a:t>
            </a:r>
          </a:p>
        </p:txBody>
      </p:sp>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4819" y="1851601"/>
            <a:ext cx="7879589" cy="37376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107504" y="6002124"/>
            <a:ext cx="8928992" cy="523220"/>
          </a:xfrm>
          <a:prstGeom prst="rect">
            <a:avLst/>
          </a:prstGeom>
        </p:spPr>
        <p:txBody>
          <a:bodyPr wrap="square">
            <a:spAutoFit/>
          </a:bodyPr>
          <a:lstStyle/>
          <a:p>
            <a:r>
              <a:rPr lang="en-US" sz="1400" dirty="0" err="1">
                <a:latin typeface="Book Antiqua" pitchFamily="18" charset="0"/>
              </a:rPr>
              <a:t>Decanini</a:t>
            </a:r>
            <a:r>
              <a:rPr lang="en-US" sz="1400" dirty="0">
                <a:latin typeface="Book Antiqua" pitchFamily="18" charset="0"/>
              </a:rPr>
              <a:t> LD, </a:t>
            </a:r>
            <a:r>
              <a:rPr lang="en-US" sz="1400" dirty="0" err="1">
                <a:latin typeface="Book Antiqua" pitchFamily="18" charset="0"/>
              </a:rPr>
              <a:t>Liberatore</a:t>
            </a:r>
            <a:r>
              <a:rPr lang="en-US" sz="1400" dirty="0">
                <a:latin typeface="Book Antiqua" pitchFamily="18" charset="0"/>
              </a:rPr>
              <a:t> D, </a:t>
            </a:r>
            <a:r>
              <a:rPr lang="en-US" sz="1400" dirty="0" err="1">
                <a:latin typeface="Book Antiqua" pitchFamily="18" charset="0"/>
              </a:rPr>
              <a:t>Liberatore</a:t>
            </a:r>
            <a:r>
              <a:rPr lang="en-US" sz="1400" dirty="0">
                <a:latin typeface="Book Antiqua" pitchFamily="18" charset="0"/>
              </a:rPr>
              <a:t> L, </a:t>
            </a:r>
            <a:r>
              <a:rPr lang="en-US" sz="1400" dirty="0" err="1">
                <a:latin typeface="Book Antiqua" pitchFamily="18" charset="0"/>
              </a:rPr>
              <a:t>Sorrentino</a:t>
            </a:r>
            <a:r>
              <a:rPr lang="en-US" sz="1400" dirty="0">
                <a:latin typeface="Book Antiqua" pitchFamily="18" charset="0"/>
              </a:rPr>
              <a:t> L 2012. </a:t>
            </a:r>
            <a:r>
              <a:rPr lang="en-US" sz="1400" i="1" dirty="0">
                <a:latin typeface="Book Antiqua" pitchFamily="18" charset="0"/>
              </a:rPr>
              <a:t>Preliminary Report on the 2012, May 20,</a:t>
            </a:r>
          </a:p>
          <a:p>
            <a:r>
              <a:rPr lang="en-US" sz="1400" i="1" dirty="0">
                <a:latin typeface="Book Antiqua" pitchFamily="18" charset="0"/>
              </a:rPr>
              <a:t>Emilia Earthquake, v.1</a:t>
            </a:r>
            <a:r>
              <a:rPr lang="en-US" sz="1400" dirty="0">
                <a:latin typeface="Book Antiqua" pitchFamily="18" charset="0"/>
              </a:rPr>
              <a:t>, http://www.eqclearinghouse.org/2012-05-20-italy-it/</a:t>
            </a:r>
            <a:endParaRPr lang="it-IT" sz="1400" dirty="0">
              <a:latin typeface="Book Antiqua" pitchFamily="18" charset="0"/>
            </a:endParaRPr>
          </a:p>
        </p:txBody>
      </p:sp>
      <p:sp>
        <p:nvSpPr>
          <p:cNvPr id="5" name="Rettangolo 4"/>
          <p:cNvSpPr/>
          <p:nvPr/>
        </p:nvSpPr>
        <p:spPr>
          <a:xfrm>
            <a:off x="239670" y="664820"/>
            <a:ext cx="8796826" cy="1107996"/>
          </a:xfrm>
          <a:prstGeom prst="rect">
            <a:avLst/>
          </a:prstGeom>
        </p:spPr>
        <p:txBody>
          <a:bodyPr wrap="square">
            <a:spAutoFit/>
          </a:bodyPr>
          <a:lstStyle/>
          <a:p>
            <a:r>
              <a:rPr lang="it-IT" sz="2200" dirty="0">
                <a:latin typeface="Book Antiqua" pitchFamily="18" charset="0"/>
              </a:rPr>
              <a:t>L'elevata vulnerabilità è dovuta alla qualità dei pannelli murari nonché alla mancanza di </a:t>
            </a:r>
            <a:r>
              <a:rPr lang="it-IT" sz="2200" dirty="0" smtClean="0">
                <a:latin typeface="Book Antiqua" pitchFamily="18" charset="0"/>
              </a:rPr>
              <a:t>dettagli per </a:t>
            </a:r>
            <a:r>
              <a:rPr lang="it-IT" sz="2200" dirty="0">
                <a:latin typeface="Book Antiqua" pitchFamily="18" charset="0"/>
              </a:rPr>
              <a:t>resistere alle azioni sismiche, a causa della mancanza di memoria storica locale su eventi sismici</a:t>
            </a:r>
          </a:p>
        </p:txBody>
      </p:sp>
    </p:spTree>
    <p:extLst>
      <p:ext uri="{BB962C8B-B14F-4D97-AF65-F5344CB8AC3E}">
        <p14:creationId xmlns="" xmlns:p14="http://schemas.microsoft.com/office/powerpoint/2010/main" val="304430744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44624"/>
            <a:ext cx="8496944" cy="584775"/>
          </a:xfrm>
          <a:prstGeom prst="rect">
            <a:avLst/>
          </a:prstGeom>
          <a:noFill/>
        </p:spPr>
        <p:txBody>
          <a:bodyPr wrap="square" rtlCol="0">
            <a:spAutoFit/>
          </a:bodyPr>
          <a:lstStyle/>
          <a:p>
            <a:pPr algn="ctr"/>
            <a:r>
              <a:rPr lang="it-IT" sz="3200" b="1" dirty="0" smtClean="0">
                <a:latin typeface="Book Antiqua" pitchFamily="18" charset="0"/>
              </a:rPr>
              <a:t>Sisma dell’Emilia – 20 e 29 maggio 2012</a:t>
            </a:r>
          </a:p>
        </p:txBody>
      </p:sp>
      <p:pic>
        <p:nvPicPr>
          <p:cNvPr id="5" name="Picture 2" descr="C:\Documents and Settings\Crescenzo\Documenti\Dropbox\Terremoto Emilia\120602 Spettri terremoto emilia\seq_30maggio_090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4086" y="692696"/>
            <a:ext cx="7316266" cy="517274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CasellaDiTesto 9"/>
          <p:cNvSpPr txBox="1">
            <a:spLocks noChangeArrowheads="1"/>
          </p:cNvSpPr>
          <p:nvPr/>
        </p:nvSpPr>
        <p:spPr bwMode="auto">
          <a:xfrm>
            <a:off x="424086" y="5880040"/>
            <a:ext cx="8144866" cy="446276"/>
          </a:xfrm>
          <a:prstGeom prst="rect">
            <a:avLst/>
          </a:prstGeom>
          <a:noFill/>
          <a:ln w="9525">
            <a:noFill/>
            <a:miter lim="800000"/>
            <a:headEnd/>
            <a:tailEnd/>
          </a:ln>
        </p:spPr>
        <p:txBody>
          <a:bodyPr wrap="square">
            <a:spAutoFit/>
          </a:bodyPr>
          <a:lstStyle/>
          <a:p>
            <a:r>
              <a:rPr lang="it-IT" sz="2300" dirty="0" smtClean="0">
                <a:latin typeface="Times New Roman" pitchFamily="18" charset="0"/>
                <a:cs typeface="Times New Roman" pitchFamily="18" charset="0"/>
              </a:rPr>
              <a:t>Fonte: INGV</a:t>
            </a:r>
            <a:endParaRPr lang="it-IT" sz="2300" i="1" u="sng" dirty="0">
              <a:latin typeface="Times New Roman" pitchFamily="18" charset="0"/>
              <a:cs typeface="Times New Roman" pitchFamily="18" charset="0"/>
            </a:endParaRPr>
          </a:p>
        </p:txBody>
      </p:sp>
    </p:spTree>
    <p:extLst>
      <p:ext uri="{BB962C8B-B14F-4D97-AF65-F5344CB8AC3E}">
        <p14:creationId xmlns="" xmlns:p14="http://schemas.microsoft.com/office/powerpoint/2010/main" val="2669473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Beni culturali</a:t>
            </a: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9273" y="1988840"/>
            <a:ext cx="7508726" cy="32297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35496" y="5714672"/>
            <a:ext cx="9073008" cy="738664"/>
          </a:xfrm>
          <a:prstGeom prst="rect">
            <a:avLst/>
          </a:prstGeom>
        </p:spPr>
        <p:txBody>
          <a:bodyPr wrap="square">
            <a:spAutoFit/>
          </a:bodyPr>
          <a:lstStyle/>
          <a:p>
            <a:r>
              <a:rPr lang="it-IT" sz="1400" dirty="0" smtClean="0">
                <a:latin typeface="Book Antiqua" pitchFamily="18" charset="0"/>
              </a:rPr>
              <a:t>A</a:t>
            </a:r>
            <a:r>
              <a:rPr lang="it-IT" sz="1400" dirty="0">
                <a:latin typeface="Book Antiqua" pitchFamily="18" charset="0"/>
              </a:rPr>
              <a:t>. </a:t>
            </a:r>
            <a:r>
              <a:rPr lang="it-IT" sz="1400" dirty="0" err="1">
                <a:latin typeface="Book Antiqua" pitchFamily="18" charset="0"/>
              </a:rPr>
              <a:t>Occhiuzzi</a:t>
            </a:r>
            <a:r>
              <a:rPr lang="it-IT" sz="1400" dirty="0">
                <a:latin typeface="Book Antiqua" pitchFamily="18" charset="0"/>
              </a:rPr>
              <a:t>, G. Maddaloni, N. Caterino, G. </a:t>
            </a:r>
            <a:r>
              <a:rPr lang="it-IT" sz="1400" dirty="0" err="1" smtClean="0">
                <a:latin typeface="Book Antiqua" pitchFamily="18" charset="0"/>
              </a:rPr>
              <a:t>Nestovito</a:t>
            </a:r>
            <a:r>
              <a:rPr lang="it-IT" sz="1400" dirty="0" smtClean="0">
                <a:latin typeface="Book Antiqua" pitchFamily="18" charset="0"/>
              </a:rPr>
              <a:t>. </a:t>
            </a:r>
            <a:r>
              <a:rPr lang="it-IT" sz="1400" i="1" dirty="0" smtClean="0">
                <a:latin typeface="Book Antiqua" pitchFamily="18" charset="0"/>
              </a:rPr>
              <a:t>Report </a:t>
            </a:r>
            <a:r>
              <a:rPr lang="it-IT" sz="1400" i="1" dirty="0">
                <a:latin typeface="Book Antiqua" pitchFamily="18" charset="0"/>
              </a:rPr>
              <a:t>preliminare sui danni registrati nel comune di Novi di Modena (MO) in seguito agli eventi sismici del 20 maggio, del 29 maggio e del 3 giugno 2012</a:t>
            </a:r>
            <a:r>
              <a:rPr lang="it-IT" sz="1400" i="1" dirty="0" smtClean="0">
                <a:latin typeface="Book Antiqua" pitchFamily="18" charset="0"/>
              </a:rPr>
              <a:t>. </a:t>
            </a:r>
            <a:r>
              <a:rPr lang="it-IT" sz="1400" dirty="0">
                <a:latin typeface="Book Antiqua" pitchFamily="18" charset="0"/>
              </a:rPr>
              <a:t>disponibile in libero accesso al link http://</a:t>
            </a:r>
            <a:r>
              <a:rPr lang="it-IT" sz="1400" dirty="0" smtClean="0">
                <a:latin typeface="Book Antiqua" pitchFamily="18" charset="0"/>
              </a:rPr>
              <a:t>www.reluis.it</a:t>
            </a:r>
            <a:endParaRPr lang="it-IT" sz="1400" dirty="0">
              <a:latin typeface="Book Antiqua" pitchFamily="18" charset="0"/>
            </a:endParaRPr>
          </a:p>
        </p:txBody>
      </p:sp>
      <p:sp>
        <p:nvSpPr>
          <p:cNvPr id="2" name="Rettangolo 1"/>
          <p:cNvSpPr/>
          <p:nvPr/>
        </p:nvSpPr>
        <p:spPr>
          <a:xfrm>
            <a:off x="107504" y="592812"/>
            <a:ext cx="8568952" cy="1107996"/>
          </a:xfrm>
          <a:prstGeom prst="rect">
            <a:avLst/>
          </a:prstGeom>
        </p:spPr>
        <p:txBody>
          <a:bodyPr wrap="square">
            <a:spAutoFit/>
          </a:bodyPr>
          <a:lstStyle/>
          <a:p>
            <a:r>
              <a:rPr lang="it-IT" sz="2200" dirty="0">
                <a:latin typeface="Book Antiqua" pitchFamily="18" charset="0"/>
              </a:rPr>
              <a:t>Sequenza di danneggiamento della Torre dell’orologio di Novi di Modena: prima del sisma (sinistra), dopo l’evento del 29 maggio (centro), e dopo il terremoto del 3 giugno 2012 (destra). </a:t>
            </a:r>
          </a:p>
        </p:txBody>
      </p:sp>
    </p:spTree>
    <p:extLst>
      <p:ext uri="{BB962C8B-B14F-4D97-AF65-F5344CB8AC3E}">
        <p14:creationId xmlns="" xmlns:p14="http://schemas.microsoft.com/office/powerpoint/2010/main" val="316597704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a:latin typeface="Book Antiqua" pitchFamily="18" charset="0"/>
              </a:rPr>
              <a:t>Beni culturali</a:t>
            </a:r>
          </a:p>
        </p:txBody>
      </p:sp>
      <p:pic>
        <p:nvPicPr>
          <p:cNvPr id="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2096134"/>
            <a:ext cx="4140515" cy="313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5496" y="692696"/>
            <a:ext cx="9073008" cy="1107996"/>
          </a:xfrm>
          <a:prstGeom prst="rect">
            <a:avLst/>
          </a:prstGeom>
        </p:spPr>
        <p:txBody>
          <a:bodyPr wrap="square">
            <a:spAutoFit/>
          </a:bodyPr>
          <a:lstStyle/>
          <a:p>
            <a:r>
              <a:rPr lang="it-IT" sz="2200" dirty="0">
                <a:latin typeface="Book Antiqua" pitchFamily="18" charset="0"/>
              </a:rPr>
              <a:t>Municipio di Novi di Modena (MO), piazza I maggio: diffuse crisi per taglio di pannelli murari, disallineamento degli archi murari rispetto alle colonne sottostanti </a:t>
            </a:r>
          </a:p>
        </p:txBody>
      </p:sp>
      <p:sp>
        <p:nvSpPr>
          <p:cNvPr id="8" name="Rettangolo 7"/>
          <p:cNvSpPr/>
          <p:nvPr/>
        </p:nvSpPr>
        <p:spPr>
          <a:xfrm>
            <a:off x="35496" y="5714672"/>
            <a:ext cx="9073008" cy="738664"/>
          </a:xfrm>
          <a:prstGeom prst="rect">
            <a:avLst/>
          </a:prstGeom>
        </p:spPr>
        <p:txBody>
          <a:bodyPr wrap="square">
            <a:spAutoFit/>
          </a:bodyPr>
          <a:lstStyle/>
          <a:p>
            <a:r>
              <a:rPr lang="it-IT" sz="1400" dirty="0" smtClean="0">
                <a:latin typeface="Book Antiqua" pitchFamily="18" charset="0"/>
              </a:rPr>
              <a:t>A</a:t>
            </a:r>
            <a:r>
              <a:rPr lang="it-IT" sz="1400" dirty="0">
                <a:latin typeface="Book Antiqua" pitchFamily="18" charset="0"/>
              </a:rPr>
              <a:t>. </a:t>
            </a:r>
            <a:r>
              <a:rPr lang="it-IT" sz="1400" dirty="0" err="1">
                <a:latin typeface="Book Antiqua" pitchFamily="18" charset="0"/>
              </a:rPr>
              <a:t>Occhiuzzi</a:t>
            </a:r>
            <a:r>
              <a:rPr lang="it-IT" sz="1400" dirty="0">
                <a:latin typeface="Book Antiqua" pitchFamily="18" charset="0"/>
              </a:rPr>
              <a:t>, G. Maddaloni, N. Caterino, G. </a:t>
            </a:r>
            <a:r>
              <a:rPr lang="it-IT" sz="1400" dirty="0" err="1" smtClean="0">
                <a:latin typeface="Book Antiqua" pitchFamily="18" charset="0"/>
              </a:rPr>
              <a:t>Nestovito</a:t>
            </a:r>
            <a:r>
              <a:rPr lang="it-IT" sz="1400" dirty="0" smtClean="0">
                <a:latin typeface="Book Antiqua" pitchFamily="18" charset="0"/>
              </a:rPr>
              <a:t>. </a:t>
            </a:r>
            <a:r>
              <a:rPr lang="it-IT" sz="1400" i="1" dirty="0" smtClean="0">
                <a:latin typeface="Book Antiqua" pitchFamily="18" charset="0"/>
              </a:rPr>
              <a:t>Report </a:t>
            </a:r>
            <a:r>
              <a:rPr lang="it-IT" sz="1400" i="1" dirty="0">
                <a:latin typeface="Book Antiqua" pitchFamily="18" charset="0"/>
              </a:rPr>
              <a:t>preliminare sui danni registrati nel comune di Novi di Modena (MO) in seguito agli eventi sismici del 20 maggio, del 29 maggio e del 3 giugno 2012</a:t>
            </a:r>
            <a:r>
              <a:rPr lang="it-IT" sz="1400" i="1" dirty="0" smtClean="0">
                <a:latin typeface="Book Antiqua" pitchFamily="18" charset="0"/>
              </a:rPr>
              <a:t>. </a:t>
            </a:r>
            <a:r>
              <a:rPr lang="it-IT" sz="1400" dirty="0">
                <a:latin typeface="Book Antiqua" pitchFamily="18" charset="0"/>
              </a:rPr>
              <a:t>disponibile in libero accesso al link http://</a:t>
            </a:r>
            <a:r>
              <a:rPr lang="it-IT" sz="1400" dirty="0" smtClean="0">
                <a:latin typeface="Book Antiqua" pitchFamily="18" charset="0"/>
              </a:rPr>
              <a:t>www.reluis.it</a:t>
            </a:r>
            <a:endParaRPr lang="it-IT" sz="1400" dirty="0">
              <a:latin typeface="Book Antiqua" pitchFamily="18" charset="0"/>
            </a:endParaRPr>
          </a:p>
        </p:txBody>
      </p:sp>
      <p:pic>
        <p:nvPicPr>
          <p:cNvPr id="204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55976" y="2096134"/>
            <a:ext cx="4636220" cy="313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8288157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a:latin typeface="Book Antiqua" pitchFamily="18" charset="0"/>
              </a:rPr>
              <a:t>Beni culturali</a:t>
            </a:r>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2204864"/>
            <a:ext cx="8786381" cy="3048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9512" y="692696"/>
            <a:ext cx="8714373" cy="769441"/>
          </a:xfrm>
          <a:prstGeom prst="rect">
            <a:avLst/>
          </a:prstGeom>
        </p:spPr>
        <p:txBody>
          <a:bodyPr wrap="square">
            <a:spAutoFit/>
          </a:bodyPr>
          <a:lstStyle/>
          <a:p>
            <a:r>
              <a:rPr lang="it-IT" sz="2200" dirty="0">
                <a:latin typeface="Book Antiqua" pitchFamily="18" charset="0"/>
              </a:rPr>
              <a:t>Teatro di Novi di Modena (MO), viale Martiri della Libertà; prima (sinistra) e dopo (destra) il sisma. </a:t>
            </a:r>
          </a:p>
        </p:txBody>
      </p:sp>
      <p:sp>
        <p:nvSpPr>
          <p:cNvPr id="7" name="Rettangolo 6"/>
          <p:cNvSpPr/>
          <p:nvPr/>
        </p:nvSpPr>
        <p:spPr>
          <a:xfrm>
            <a:off x="35496" y="5714672"/>
            <a:ext cx="9073008" cy="738664"/>
          </a:xfrm>
          <a:prstGeom prst="rect">
            <a:avLst/>
          </a:prstGeom>
        </p:spPr>
        <p:txBody>
          <a:bodyPr wrap="square">
            <a:spAutoFit/>
          </a:bodyPr>
          <a:lstStyle/>
          <a:p>
            <a:r>
              <a:rPr lang="it-IT" sz="1400" dirty="0" smtClean="0">
                <a:latin typeface="Book Antiqua" pitchFamily="18" charset="0"/>
              </a:rPr>
              <a:t>A</a:t>
            </a:r>
            <a:r>
              <a:rPr lang="it-IT" sz="1400" dirty="0">
                <a:latin typeface="Book Antiqua" pitchFamily="18" charset="0"/>
              </a:rPr>
              <a:t>. </a:t>
            </a:r>
            <a:r>
              <a:rPr lang="it-IT" sz="1400" dirty="0" err="1">
                <a:latin typeface="Book Antiqua" pitchFamily="18" charset="0"/>
              </a:rPr>
              <a:t>Occhiuzzi</a:t>
            </a:r>
            <a:r>
              <a:rPr lang="it-IT" sz="1400" dirty="0">
                <a:latin typeface="Book Antiqua" pitchFamily="18" charset="0"/>
              </a:rPr>
              <a:t>, G. Maddaloni, N. Caterino, G. </a:t>
            </a:r>
            <a:r>
              <a:rPr lang="it-IT" sz="1400" dirty="0" err="1" smtClean="0">
                <a:latin typeface="Book Antiqua" pitchFamily="18" charset="0"/>
              </a:rPr>
              <a:t>Nestovito</a:t>
            </a:r>
            <a:r>
              <a:rPr lang="it-IT" sz="1400" dirty="0" smtClean="0">
                <a:latin typeface="Book Antiqua" pitchFamily="18" charset="0"/>
              </a:rPr>
              <a:t>. </a:t>
            </a:r>
            <a:r>
              <a:rPr lang="it-IT" sz="1400" i="1" dirty="0" smtClean="0">
                <a:latin typeface="Book Antiqua" pitchFamily="18" charset="0"/>
              </a:rPr>
              <a:t>Report </a:t>
            </a:r>
            <a:r>
              <a:rPr lang="it-IT" sz="1400" i="1" dirty="0">
                <a:latin typeface="Book Antiqua" pitchFamily="18" charset="0"/>
              </a:rPr>
              <a:t>preliminare sui danni registrati nel comune di Novi di Modena (MO) in seguito agli eventi sismici del 20 maggio, del 29 maggio e del 3 giugno 2012</a:t>
            </a:r>
            <a:r>
              <a:rPr lang="it-IT" sz="1400" i="1" dirty="0" smtClean="0">
                <a:latin typeface="Book Antiqua" pitchFamily="18" charset="0"/>
              </a:rPr>
              <a:t>. </a:t>
            </a:r>
            <a:r>
              <a:rPr lang="it-IT" sz="1400" dirty="0">
                <a:latin typeface="Book Antiqua" pitchFamily="18" charset="0"/>
              </a:rPr>
              <a:t>disponibile in libero accesso al link http://</a:t>
            </a:r>
            <a:r>
              <a:rPr lang="it-IT" sz="1400" dirty="0" smtClean="0">
                <a:latin typeface="Book Antiqua" pitchFamily="18" charset="0"/>
              </a:rPr>
              <a:t>www.reluis.it</a:t>
            </a:r>
            <a:endParaRPr lang="it-IT" sz="1400" dirty="0">
              <a:latin typeface="Book Antiqua" pitchFamily="18" charset="0"/>
            </a:endParaRPr>
          </a:p>
        </p:txBody>
      </p:sp>
    </p:spTree>
    <p:extLst>
      <p:ext uri="{BB962C8B-B14F-4D97-AF65-F5344CB8AC3E}">
        <p14:creationId xmlns="" xmlns:p14="http://schemas.microsoft.com/office/powerpoint/2010/main" val="157485572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a:latin typeface="Book Antiqua" pitchFamily="18" charset="0"/>
              </a:rPr>
              <a:t>Beni culturali</a:t>
            </a:r>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9533" y="1484784"/>
            <a:ext cx="8814955" cy="3312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9512" y="620688"/>
            <a:ext cx="8784976" cy="769441"/>
          </a:xfrm>
          <a:prstGeom prst="rect">
            <a:avLst/>
          </a:prstGeom>
        </p:spPr>
        <p:txBody>
          <a:bodyPr wrap="square">
            <a:spAutoFit/>
          </a:bodyPr>
          <a:lstStyle/>
          <a:p>
            <a:r>
              <a:rPr lang="it-IT" sz="2200" dirty="0" smtClean="0">
                <a:latin typeface="Book Antiqua" pitchFamily="18" charset="0"/>
              </a:rPr>
              <a:t>Ribaltamento del timpano della chiesa «Natività </a:t>
            </a:r>
            <a:r>
              <a:rPr lang="it-IT" sz="2200" dirty="0">
                <a:latin typeface="Book Antiqua" pitchFamily="18" charset="0"/>
              </a:rPr>
              <a:t>di Maria </a:t>
            </a:r>
            <a:r>
              <a:rPr lang="it-IT" sz="2200" dirty="0" smtClean="0">
                <a:latin typeface="Book Antiqua" pitchFamily="18" charset="0"/>
              </a:rPr>
              <a:t>Santissima» di Rivara</a:t>
            </a:r>
            <a:r>
              <a:rPr lang="it-IT" sz="2200" dirty="0">
                <a:latin typeface="Book Antiqua" pitchFamily="18" charset="0"/>
              </a:rPr>
              <a:t>, </a:t>
            </a:r>
            <a:r>
              <a:rPr lang="it-IT" sz="2200" dirty="0" smtClean="0">
                <a:latin typeface="Book Antiqua" pitchFamily="18" charset="0"/>
              </a:rPr>
              <a:t>comune di </a:t>
            </a:r>
            <a:r>
              <a:rPr lang="it-IT" sz="2200" dirty="0">
                <a:latin typeface="Book Antiqua" pitchFamily="18" charset="0"/>
              </a:rPr>
              <a:t>San Felice sul </a:t>
            </a:r>
            <a:r>
              <a:rPr lang="it-IT" sz="2200" dirty="0" err="1" smtClean="0">
                <a:latin typeface="Book Antiqua" pitchFamily="18" charset="0"/>
              </a:rPr>
              <a:t>Panàro</a:t>
            </a:r>
            <a:endParaRPr lang="it-IT" sz="2200" dirty="0">
              <a:latin typeface="Book Antiqua" pitchFamily="18" charset="0"/>
            </a:endParaRPr>
          </a:p>
        </p:txBody>
      </p:sp>
      <p:sp>
        <p:nvSpPr>
          <p:cNvPr id="8" name="Rettangolo 7"/>
          <p:cNvSpPr/>
          <p:nvPr/>
        </p:nvSpPr>
        <p:spPr>
          <a:xfrm>
            <a:off x="107504" y="5858108"/>
            <a:ext cx="8928992" cy="523220"/>
          </a:xfrm>
          <a:prstGeom prst="rect">
            <a:avLst/>
          </a:prstGeom>
        </p:spPr>
        <p:txBody>
          <a:bodyPr wrap="square">
            <a:spAutoFit/>
          </a:bodyPr>
          <a:lstStyle/>
          <a:p>
            <a:r>
              <a:rPr lang="en-US" sz="1400" dirty="0" err="1">
                <a:latin typeface="Book Antiqua" pitchFamily="18" charset="0"/>
              </a:rPr>
              <a:t>Decanini</a:t>
            </a:r>
            <a:r>
              <a:rPr lang="en-US" sz="1400" dirty="0">
                <a:latin typeface="Book Antiqua" pitchFamily="18" charset="0"/>
              </a:rPr>
              <a:t> LD, </a:t>
            </a:r>
            <a:r>
              <a:rPr lang="en-US" sz="1400" dirty="0" err="1">
                <a:latin typeface="Book Antiqua" pitchFamily="18" charset="0"/>
              </a:rPr>
              <a:t>Liberatore</a:t>
            </a:r>
            <a:r>
              <a:rPr lang="en-US" sz="1400" dirty="0">
                <a:latin typeface="Book Antiqua" pitchFamily="18" charset="0"/>
              </a:rPr>
              <a:t> D, </a:t>
            </a:r>
            <a:r>
              <a:rPr lang="en-US" sz="1400" dirty="0" err="1">
                <a:latin typeface="Book Antiqua" pitchFamily="18" charset="0"/>
              </a:rPr>
              <a:t>Liberatore</a:t>
            </a:r>
            <a:r>
              <a:rPr lang="en-US" sz="1400" dirty="0">
                <a:latin typeface="Book Antiqua" pitchFamily="18" charset="0"/>
              </a:rPr>
              <a:t> L, </a:t>
            </a:r>
            <a:r>
              <a:rPr lang="en-US" sz="1400" dirty="0" err="1">
                <a:latin typeface="Book Antiqua" pitchFamily="18" charset="0"/>
              </a:rPr>
              <a:t>Sorrentino</a:t>
            </a:r>
            <a:r>
              <a:rPr lang="en-US" sz="1400" dirty="0">
                <a:latin typeface="Book Antiqua" pitchFamily="18" charset="0"/>
              </a:rPr>
              <a:t> L 2012. </a:t>
            </a:r>
            <a:r>
              <a:rPr lang="en-US" sz="1400" i="1" dirty="0">
                <a:latin typeface="Book Antiqua" pitchFamily="18" charset="0"/>
              </a:rPr>
              <a:t>Preliminary Report on the 2012, May 20,</a:t>
            </a:r>
          </a:p>
          <a:p>
            <a:r>
              <a:rPr lang="en-US" sz="1400" i="1" dirty="0">
                <a:latin typeface="Book Antiqua" pitchFamily="18" charset="0"/>
              </a:rPr>
              <a:t>Emilia Earthquake, v.1</a:t>
            </a:r>
            <a:r>
              <a:rPr lang="en-US" sz="1400" dirty="0">
                <a:latin typeface="Book Antiqua" pitchFamily="18" charset="0"/>
              </a:rPr>
              <a:t>, http://www.eqclearinghouse.org/2012-05-20-italy-it/</a:t>
            </a:r>
            <a:endParaRPr lang="it-IT" sz="1400" dirty="0">
              <a:latin typeface="Book Antiqua" pitchFamily="18" charset="0"/>
            </a:endParaRPr>
          </a:p>
        </p:txBody>
      </p:sp>
    </p:spTree>
    <p:extLst>
      <p:ext uri="{BB962C8B-B14F-4D97-AF65-F5344CB8AC3E}">
        <p14:creationId xmlns="" xmlns:p14="http://schemas.microsoft.com/office/powerpoint/2010/main" val="290436907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 c.a.</a:t>
            </a:r>
            <a:endParaRPr lang="it-IT" sz="3200" b="1" dirty="0">
              <a:latin typeface="Book Antiqua" pitchFamily="18" charset="0"/>
            </a:endParaRPr>
          </a:p>
        </p:txBody>
      </p:sp>
      <p:pic>
        <p:nvPicPr>
          <p:cNvPr id="1741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65788" y="3284984"/>
            <a:ext cx="3354684" cy="25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107504" y="620688"/>
            <a:ext cx="5115239" cy="1107996"/>
          </a:xfrm>
          <a:prstGeom prst="rect">
            <a:avLst/>
          </a:prstGeom>
        </p:spPr>
        <p:txBody>
          <a:bodyPr wrap="square">
            <a:spAutoFit/>
          </a:bodyPr>
          <a:lstStyle/>
          <a:p>
            <a:r>
              <a:rPr lang="it-IT" sz="2200" dirty="0" smtClean="0">
                <a:latin typeface="Book Antiqua" pitchFamily="18" charset="0"/>
              </a:rPr>
              <a:t>Incipiente meccanismo di piano di un edificio in c.a. “pilotis” con espulsione di tamponature</a:t>
            </a:r>
            <a:endParaRPr lang="it-IT" sz="2200" dirty="0">
              <a:latin typeface="Book Antiqua" pitchFamily="18" charset="0"/>
            </a:endParaRPr>
          </a:p>
        </p:txBody>
      </p:sp>
      <p:pic>
        <p:nvPicPr>
          <p:cNvPr id="17413" name="Picture 5" descr="F:\Dottorato\Terremoto Emilia\Foto Emilia\2012_05_30 S.Felice sul Panaro\Crescenzo - Iphone\IMG_101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38157" y="1772816"/>
            <a:ext cx="2957779" cy="39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7414" name="Picture 6" descr="F:\Dottorato\Terremoto Emilia\Foto Emilia\2012_05_30 S.Felice sul Panaro\Crescenzo - Iphone\IMG_101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46587" y="692976"/>
            <a:ext cx="3373885" cy="2520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tangolo 2"/>
          <p:cNvSpPr/>
          <p:nvPr/>
        </p:nvSpPr>
        <p:spPr>
          <a:xfrm>
            <a:off x="95372" y="5805264"/>
            <a:ext cx="8941124" cy="646331"/>
          </a:xfrm>
          <a:prstGeom prst="rect">
            <a:avLst/>
          </a:prstGeom>
        </p:spPr>
        <p:txBody>
          <a:bodyPr wrap="square">
            <a:spAutoFit/>
          </a:bodyPr>
          <a:lstStyle/>
          <a:p>
            <a:r>
              <a:rPr lang="it-IT" dirty="0">
                <a:latin typeface="Book Antiqua" pitchFamily="18" charset="0"/>
              </a:rPr>
              <a:t>Il collasso incipiente è </a:t>
            </a:r>
            <a:r>
              <a:rPr lang="it-IT" dirty="0" smtClean="0">
                <a:latin typeface="Book Antiqua" pitchFamily="18" charset="0"/>
              </a:rPr>
              <a:t>causato dal collasso dei pilastri del </a:t>
            </a:r>
            <a:r>
              <a:rPr lang="it-IT" dirty="0">
                <a:latin typeface="Book Antiqua" pitchFamily="18" charset="0"/>
              </a:rPr>
              <a:t>primo piano, in cui </a:t>
            </a:r>
            <a:r>
              <a:rPr lang="it-IT" dirty="0" smtClean="0">
                <a:latin typeface="Book Antiqua" pitchFamily="18" charset="0"/>
              </a:rPr>
              <a:t>si nota l'assenza </a:t>
            </a:r>
            <a:r>
              <a:rPr lang="it-IT" dirty="0">
                <a:latin typeface="Book Antiqua" pitchFamily="18" charset="0"/>
              </a:rPr>
              <a:t>di </a:t>
            </a:r>
            <a:r>
              <a:rPr lang="it-IT" dirty="0" smtClean="0">
                <a:latin typeface="Book Antiqua" pitchFamily="18" charset="0"/>
              </a:rPr>
              <a:t>dettagli sismici</a:t>
            </a:r>
            <a:r>
              <a:rPr lang="it-IT" dirty="0">
                <a:latin typeface="Book Antiqua" pitchFamily="18" charset="0"/>
              </a:rPr>
              <a:t>, </a:t>
            </a:r>
            <a:r>
              <a:rPr lang="it-IT" dirty="0" smtClean="0">
                <a:latin typeface="Book Antiqua" pitchFamily="18" charset="0"/>
              </a:rPr>
              <a:t>come l’infittimento delle staffe in zona critica.</a:t>
            </a:r>
            <a:endParaRPr lang="it-IT" dirty="0">
              <a:latin typeface="Book Antiqua" pitchFamily="18" charset="0"/>
            </a:endParaRPr>
          </a:p>
        </p:txBody>
      </p:sp>
    </p:spTree>
    <p:extLst>
      <p:ext uri="{BB962C8B-B14F-4D97-AF65-F5344CB8AC3E}">
        <p14:creationId xmlns="" xmlns:p14="http://schemas.microsoft.com/office/powerpoint/2010/main" val="931625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 c.a.</a:t>
            </a:r>
            <a:endParaRPr lang="it-IT" sz="3200" b="1" dirty="0">
              <a:latin typeface="Book Antiqua" pitchFamily="18" charset="0"/>
            </a:endParaRPr>
          </a:p>
        </p:txBody>
      </p:sp>
      <p:sp>
        <p:nvSpPr>
          <p:cNvPr id="5" name="Rettangolo 4"/>
          <p:cNvSpPr/>
          <p:nvPr/>
        </p:nvSpPr>
        <p:spPr>
          <a:xfrm>
            <a:off x="107504" y="6002124"/>
            <a:ext cx="8928992" cy="523220"/>
          </a:xfrm>
          <a:prstGeom prst="rect">
            <a:avLst/>
          </a:prstGeom>
        </p:spPr>
        <p:txBody>
          <a:bodyPr wrap="square">
            <a:spAutoFit/>
          </a:bodyPr>
          <a:lstStyle/>
          <a:p>
            <a:r>
              <a:rPr lang="en-US" sz="1400" dirty="0" err="1">
                <a:latin typeface="Book Antiqua" pitchFamily="18" charset="0"/>
              </a:rPr>
              <a:t>Decanini</a:t>
            </a:r>
            <a:r>
              <a:rPr lang="en-US" sz="1400" dirty="0">
                <a:latin typeface="Book Antiqua" pitchFamily="18" charset="0"/>
              </a:rPr>
              <a:t> LD, </a:t>
            </a:r>
            <a:r>
              <a:rPr lang="en-US" sz="1400" dirty="0" err="1">
                <a:latin typeface="Book Antiqua" pitchFamily="18" charset="0"/>
              </a:rPr>
              <a:t>Liberatore</a:t>
            </a:r>
            <a:r>
              <a:rPr lang="en-US" sz="1400" dirty="0">
                <a:latin typeface="Book Antiqua" pitchFamily="18" charset="0"/>
              </a:rPr>
              <a:t> D, </a:t>
            </a:r>
            <a:r>
              <a:rPr lang="en-US" sz="1400" dirty="0" err="1">
                <a:latin typeface="Book Antiqua" pitchFamily="18" charset="0"/>
              </a:rPr>
              <a:t>Liberatore</a:t>
            </a:r>
            <a:r>
              <a:rPr lang="en-US" sz="1400" dirty="0">
                <a:latin typeface="Book Antiqua" pitchFamily="18" charset="0"/>
              </a:rPr>
              <a:t> L, </a:t>
            </a:r>
            <a:r>
              <a:rPr lang="en-US" sz="1400" dirty="0" err="1">
                <a:latin typeface="Book Antiqua" pitchFamily="18" charset="0"/>
              </a:rPr>
              <a:t>Sorrentino</a:t>
            </a:r>
            <a:r>
              <a:rPr lang="en-US" sz="1400" dirty="0">
                <a:latin typeface="Book Antiqua" pitchFamily="18" charset="0"/>
              </a:rPr>
              <a:t> L 2012. </a:t>
            </a:r>
            <a:r>
              <a:rPr lang="en-US" sz="1400" i="1" dirty="0">
                <a:latin typeface="Book Antiqua" pitchFamily="18" charset="0"/>
              </a:rPr>
              <a:t>Preliminary Report on the 2012, May 20,</a:t>
            </a:r>
          </a:p>
          <a:p>
            <a:r>
              <a:rPr lang="en-US" sz="1400" i="1" dirty="0">
                <a:latin typeface="Book Antiqua" pitchFamily="18" charset="0"/>
              </a:rPr>
              <a:t>Emilia Earthquake, v.1</a:t>
            </a:r>
            <a:r>
              <a:rPr lang="en-US" sz="1400" dirty="0">
                <a:latin typeface="Book Antiqua" pitchFamily="18" charset="0"/>
              </a:rPr>
              <a:t>, http://www.eqclearinghouse.org/2012-05-20-italy-it/</a:t>
            </a:r>
            <a:endParaRPr lang="it-IT" sz="1400" dirty="0">
              <a:latin typeface="Book Antiqua" pitchFamily="18" charset="0"/>
            </a:endParaRPr>
          </a:p>
        </p:txBody>
      </p:sp>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31396" y="1700808"/>
            <a:ext cx="4705100" cy="32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179512" y="692696"/>
            <a:ext cx="8856984" cy="769441"/>
          </a:xfrm>
          <a:prstGeom prst="rect">
            <a:avLst/>
          </a:prstGeom>
        </p:spPr>
        <p:txBody>
          <a:bodyPr wrap="square">
            <a:spAutoFit/>
          </a:bodyPr>
          <a:lstStyle/>
          <a:p>
            <a:r>
              <a:rPr lang="it-IT" sz="2200" dirty="0" smtClean="0">
                <a:latin typeface="Book Antiqua" pitchFamily="18" charset="0"/>
              </a:rPr>
              <a:t>Questa </a:t>
            </a:r>
            <a:r>
              <a:rPr lang="it-IT" sz="2200" dirty="0">
                <a:latin typeface="Book Antiqua" pitchFamily="18" charset="0"/>
              </a:rPr>
              <a:t>tipologia strutturale generalmente </a:t>
            </a:r>
            <a:r>
              <a:rPr lang="it-IT" sz="2200" dirty="0" smtClean="0">
                <a:latin typeface="Book Antiqua" pitchFamily="18" charset="0"/>
              </a:rPr>
              <a:t>ha esibito una </a:t>
            </a:r>
            <a:r>
              <a:rPr lang="it-IT" sz="2200" dirty="0">
                <a:latin typeface="Book Antiqua" pitchFamily="18" charset="0"/>
              </a:rPr>
              <a:t>prestazione migliore rispetto alle tipologie strutturali di cui sopra</a:t>
            </a:r>
            <a:r>
              <a:rPr lang="it-IT" sz="2200" dirty="0" smtClean="0">
                <a:latin typeface="Book Antiqua" pitchFamily="18" charset="0"/>
              </a:rPr>
              <a:t>.</a:t>
            </a:r>
            <a:endParaRPr lang="it-IT" sz="2200" dirty="0">
              <a:latin typeface="Book Antiqua" pitchFamily="18" charset="0"/>
            </a:endParaRPr>
          </a:p>
        </p:txBody>
      </p:sp>
      <p:pic>
        <p:nvPicPr>
          <p:cNvPr id="1638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3259"/>
          <a:stretch/>
        </p:blipFill>
        <p:spPr bwMode="auto">
          <a:xfrm>
            <a:off x="179512" y="1700808"/>
            <a:ext cx="3939506" cy="32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9512" y="5014917"/>
            <a:ext cx="8856984" cy="707886"/>
          </a:xfrm>
          <a:prstGeom prst="rect">
            <a:avLst/>
          </a:prstGeom>
        </p:spPr>
        <p:txBody>
          <a:bodyPr wrap="square">
            <a:spAutoFit/>
          </a:bodyPr>
          <a:lstStyle/>
          <a:p>
            <a:r>
              <a:rPr lang="en-US" sz="2000" dirty="0" err="1" smtClean="0">
                <a:latin typeface="Book Antiqua" pitchFamily="18" charset="0"/>
              </a:rPr>
              <a:t>Fessurazione</a:t>
            </a:r>
            <a:r>
              <a:rPr lang="en-US" sz="2000" dirty="0" smtClean="0">
                <a:latin typeface="Book Antiqua" pitchFamily="18" charset="0"/>
              </a:rPr>
              <a:t> </a:t>
            </a:r>
            <a:r>
              <a:rPr lang="en-US" sz="2000" dirty="0">
                <a:latin typeface="Book Antiqua" pitchFamily="18" charset="0"/>
              </a:rPr>
              <a:t>in </a:t>
            </a:r>
            <a:r>
              <a:rPr lang="en-US" sz="2000" dirty="0" err="1">
                <a:latin typeface="Book Antiqua" pitchFamily="18" charset="0"/>
              </a:rPr>
              <a:t>una</a:t>
            </a:r>
            <a:r>
              <a:rPr lang="en-US" sz="2000" dirty="0">
                <a:latin typeface="Book Antiqua" pitchFamily="18" charset="0"/>
              </a:rPr>
              <a:t> </a:t>
            </a:r>
            <a:r>
              <a:rPr lang="en-US" sz="2000" dirty="0" err="1">
                <a:latin typeface="Book Antiqua" pitchFamily="18" charset="0"/>
              </a:rPr>
              <a:t>parete</a:t>
            </a:r>
            <a:r>
              <a:rPr lang="en-US" sz="2000" dirty="0">
                <a:latin typeface="Book Antiqua" pitchFamily="18" charset="0"/>
              </a:rPr>
              <a:t> in c.a. in un </a:t>
            </a:r>
            <a:r>
              <a:rPr lang="en-US" sz="2000" dirty="0" err="1">
                <a:latin typeface="Book Antiqua" pitchFamily="18" charset="0"/>
              </a:rPr>
              <a:t>edificio</a:t>
            </a:r>
            <a:r>
              <a:rPr lang="en-US" sz="2000" dirty="0">
                <a:latin typeface="Book Antiqua" pitchFamily="18" charset="0"/>
              </a:rPr>
              <a:t> </a:t>
            </a:r>
            <a:r>
              <a:rPr lang="en-US" sz="2000" dirty="0" err="1">
                <a:latin typeface="Book Antiqua" pitchFamily="18" charset="0"/>
              </a:rPr>
              <a:t>residenziale</a:t>
            </a:r>
            <a:r>
              <a:rPr lang="en-US" sz="2000" dirty="0">
                <a:latin typeface="Book Antiqua" pitchFamily="18" charset="0"/>
              </a:rPr>
              <a:t> a </a:t>
            </a:r>
            <a:r>
              <a:rPr lang="en-US" sz="2000" dirty="0" err="1">
                <a:latin typeface="Book Antiqua" pitchFamily="18" charset="0"/>
              </a:rPr>
              <a:t>Mirandola</a:t>
            </a:r>
            <a:r>
              <a:rPr lang="en-US" sz="2000" dirty="0">
                <a:latin typeface="Book Antiqua" pitchFamily="18" charset="0"/>
              </a:rPr>
              <a:t> (MO)</a:t>
            </a:r>
            <a:endParaRPr lang="it-IT" sz="2000" dirty="0">
              <a:latin typeface="Book Antiqua" pitchFamily="18" charset="0"/>
            </a:endParaRPr>
          </a:p>
        </p:txBody>
      </p:sp>
    </p:spTree>
    <p:extLst>
      <p:ext uri="{BB962C8B-B14F-4D97-AF65-F5344CB8AC3E}">
        <p14:creationId xmlns="" xmlns:p14="http://schemas.microsoft.com/office/powerpoint/2010/main" val="1380709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rurali</a:t>
            </a:r>
            <a:endParaRPr lang="it-IT" sz="3200" b="1" dirty="0">
              <a:latin typeface="Book Antiqua" pitchFamily="18" charset="0"/>
            </a:endParaRPr>
          </a:p>
        </p:txBody>
      </p:sp>
      <p:sp>
        <p:nvSpPr>
          <p:cNvPr id="5" name="Rettangolo 4"/>
          <p:cNvSpPr/>
          <p:nvPr/>
        </p:nvSpPr>
        <p:spPr>
          <a:xfrm>
            <a:off x="12700" y="5301208"/>
            <a:ext cx="9131300" cy="1169551"/>
          </a:xfrm>
          <a:prstGeom prst="rect">
            <a:avLst/>
          </a:prstGeom>
        </p:spPr>
        <p:txBody>
          <a:bodyPr wrap="square">
            <a:spAutoFit/>
          </a:bodyPr>
          <a:lstStyle/>
          <a:p>
            <a:r>
              <a:rPr lang="it-IT" sz="1400" dirty="0">
                <a:latin typeface="Book Antiqua" pitchFamily="18" charset="0"/>
              </a:rPr>
              <a:t>Di Croce M., Di Ludovico M., Di Sarno L., Fico R., Longo A:, Magliulo G., Manfredi G., </a:t>
            </a:r>
            <a:r>
              <a:rPr lang="it-IT" sz="1400" dirty="0" err="1">
                <a:latin typeface="Book Antiqua" pitchFamily="18" charset="0"/>
              </a:rPr>
              <a:t>Prota</a:t>
            </a:r>
            <a:r>
              <a:rPr lang="it-IT" sz="1400" dirty="0">
                <a:latin typeface="Book Antiqua" pitchFamily="18" charset="0"/>
              </a:rPr>
              <a:t> A., </a:t>
            </a:r>
            <a:r>
              <a:rPr lang="it-IT" sz="1400" i="1" dirty="0">
                <a:latin typeface="Book Antiqua" pitchFamily="18" charset="0"/>
              </a:rPr>
              <a:t>Terremoto dell’Emilia: report preliminare sui danni registrati a Pieve di Cento (BO), Camposanto (MO), Medolla (MO) e Crevalcore (BO) in seguito agli eventi sismici del 20 e 29 maggio 2012 Rilievi e Verifiche di Agibilità del 30 e 31 maggio 2012</a:t>
            </a:r>
            <a:r>
              <a:rPr lang="it-IT" sz="1400" dirty="0">
                <a:latin typeface="Book Antiqua" pitchFamily="18" charset="0"/>
              </a:rPr>
              <a:t>, 2012, disponibile in libero accesso al </a:t>
            </a:r>
            <a:r>
              <a:rPr lang="it-IT" sz="1400" dirty="0" smtClean="0">
                <a:latin typeface="Book Antiqua" pitchFamily="18" charset="0"/>
              </a:rPr>
              <a:t>link http</a:t>
            </a:r>
            <a:r>
              <a:rPr lang="it-IT" sz="1400" dirty="0">
                <a:latin typeface="Book Antiqua" pitchFamily="18" charset="0"/>
              </a:rPr>
              <a:t>://www.reluis.it/images/stories/Report_Reluis30_31_Maggio_2012(1).pdf </a:t>
            </a:r>
          </a:p>
        </p:txBody>
      </p:sp>
      <p:sp>
        <p:nvSpPr>
          <p:cNvPr id="9" name="Rettangolo 8"/>
          <p:cNvSpPr/>
          <p:nvPr/>
        </p:nvSpPr>
        <p:spPr>
          <a:xfrm>
            <a:off x="179512" y="548680"/>
            <a:ext cx="8856984" cy="1785104"/>
          </a:xfrm>
          <a:prstGeom prst="rect">
            <a:avLst/>
          </a:prstGeom>
        </p:spPr>
        <p:txBody>
          <a:bodyPr wrap="square">
            <a:spAutoFit/>
          </a:bodyPr>
          <a:lstStyle/>
          <a:p>
            <a:r>
              <a:rPr lang="it-IT" sz="2200" dirty="0" smtClean="0">
                <a:latin typeface="Book Antiqua" pitchFamily="18" charset="0"/>
              </a:rPr>
              <a:t>Il collasso degli edifici rurali è </a:t>
            </a:r>
            <a:r>
              <a:rPr lang="it-IT" sz="2200" dirty="0">
                <a:latin typeface="Book Antiqua" pitchFamily="18" charset="0"/>
              </a:rPr>
              <a:t>spesso dovuto al </a:t>
            </a:r>
            <a:r>
              <a:rPr lang="it-IT" sz="2200" smtClean="0">
                <a:latin typeface="Book Antiqua" pitchFamily="18" charset="0"/>
              </a:rPr>
              <a:t>ribaltamento del </a:t>
            </a:r>
            <a:r>
              <a:rPr lang="it-IT" sz="2200" dirty="0" smtClean="0">
                <a:latin typeface="Book Antiqua" pitchFamily="18" charset="0"/>
              </a:rPr>
              <a:t>pannello di maschio in seguito al danneggiamento nel piano, </a:t>
            </a:r>
            <a:r>
              <a:rPr lang="it-IT" sz="2200" dirty="0">
                <a:latin typeface="Book Antiqua" pitchFamily="18" charset="0"/>
              </a:rPr>
              <a:t>causando anche il crollo del tetto. Le fonti principali di vulnerabilità sono la scarsa qualità della muratura e </a:t>
            </a:r>
            <a:r>
              <a:rPr lang="it-IT" sz="2200" dirty="0" smtClean="0">
                <a:latin typeface="Book Antiqua" pitchFamily="18" charset="0"/>
              </a:rPr>
              <a:t>l’assenza di connessione/</a:t>
            </a:r>
            <a:r>
              <a:rPr lang="it-IT" sz="2200" dirty="0" err="1" smtClean="0">
                <a:latin typeface="Book Antiqua" pitchFamily="18" charset="0"/>
              </a:rPr>
              <a:t>ammorsamento</a:t>
            </a:r>
            <a:r>
              <a:rPr lang="it-IT" sz="2200" dirty="0" smtClean="0">
                <a:latin typeface="Book Antiqua" pitchFamily="18" charset="0"/>
              </a:rPr>
              <a:t> </a:t>
            </a:r>
            <a:r>
              <a:rPr lang="it-IT" sz="2200" dirty="0">
                <a:latin typeface="Book Antiqua" pitchFamily="18" charset="0"/>
              </a:rPr>
              <a:t>tra gli elementi strutturali.</a:t>
            </a:r>
          </a:p>
        </p:txBody>
      </p:sp>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496" y="2601208"/>
            <a:ext cx="4087687" cy="27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71004" y="2636912"/>
            <a:ext cx="4837500" cy="27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654395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rurali</a:t>
            </a:r>
            <a:endParaRPr lang="it-IT" sz="3200" b="1" dirty="0">
              <a:latin typeface="Book Antiqua" pitchFamily="18" charset="0"/>
            </a:endParaRPr>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6040" y="2420888"/>
            <a:ext cx="3890920" cy="28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2700" y="5355793"/>
            <a:ext cx="9131300" cy="1169551"/>
          </a:xfrm>
          <a:prstGeom prst="rect">
            <a:avLst/>
          </a:prstGeom>
        </p:spPr>
        <p:txBody>
          <a:bodyPr wrap="square">
            <a:spAutoFit/>
          </a:bodyPr>
          <a:lstStyle/>
          <a:p>
            <a:r>
              <a:rPr lang="it-IT" sz="1400" dirty="0">
                <a:latin typeface="Book Antiqua" pitchFamily="18" charset="0"/>
              </a:rPr>
              <a:t>Di Croce M., Di Ludovico M., Di Sarno L., Fico R., Longo A:, Magliulo G., Manfredi G., </a:t>
            </a:r>
            <a:r>
              <a:rPr lang="it-IT" sz="1400" dirty="0" err="1">
                <a:latin typeface="Book Antiqua" pitchFamily="18" charset="0"/>
              </a:rPr>
              <a:t>Prota</a:t>
            </a:r>
            <a:r>
              <a:rPr lang="it-IT" sz="1400" dirty="0">
                <a:latin typeface="Book Antiqua" pitchFamily="18" charset="0"/>
              </a:rPr>
              <a:t> A., </a:t>
            </a:r>
            <a:r>
              <a:rPr lang="it-IT" sz="1400" i="1" dirty="0">
                <a:latin typeface="Book Antiqua" pitchFamily="18" charset="0"/>
              </a:rPr>
              <a:t>Terremoto dell’Emilia: report preliminare sui danni registrati a Pieve di Cento (BO), Camposanto (MO), Medolla (MO) e Crevalcore (BO) in seguito agli eventi sismici del 20 e 29 maggio 2012 Rilievi e Verifiche di Agibilità del 30 e 31 maggio 2012</a:t>
            </a:r>
            <a:r>
              <a:rPr lang="it-IT" sz="1400" dirty="0">
                <a:latin typeface="Book Antiqua" pitchFamily="18" charset="0"/>
              </a:rPr>
              <a:t>, 2012, disponibile in libero accesso al </a:t>
            </a:r>
            <a:r>
              <a:rPr lang="it-IT" sz="1400" dirty="0" smtClean="0">
                <a:latin typeface="Book Antiqua" pitchFamily="18" charset="0"/>
              </a:rPr>
              <a:t>link http</a:t>
            </a:r>
            <a:r>
              <a:rPr lang="it-IT" sz="1400" dirty="0">
                <a:latin typeface="Book Antiqua" pitchFamily="18" charset="0"/>
              </a:rPr>
              <a:t>://www.reluis.it/images/stories/Report_Reluis30_31_Maggio_2012(1).pdf </a:t>
            </a:r>
          </a:p>
        </p:txBody>
      </p:sp>
      <p:pic>
        <p:nvPicPr>
          <p:cNvPr id="12291"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29787"/>
          <a:stretch/>
        </p:blipFill>
        <p:spPr bwMode="auto">
          <a:xfrm>
            <a:off x="4355976" y="2420888"/>
            <a:ext cx="4357136" cy="28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Rettangolo 9"/>
          <p:cNvSpPr/>
          <p:nvPr/>
        </p:nvSpPr>
        <p:spPr>
          <a:xfrm>
            <a:off x="71500" y="686306"/>
            <a:ext cx="8856984" cy="1446550"/>
          </a:xfrm>
          <a:prstGeom prst="rect">
            <a:avLst/>
          </a:prstGeom>
        </p:spPr>
        <p:txBody>
          <a:bodyPr wrap="square">
            <a:spAutoFit/>
          </a:bodyPr>
          <a:lstStyle/>
          <a:p>
            <a:r>
              <a:rPr lang="it-IT" sz="2200" dirty="0" smtClean="0">
                <a:latin typeface="Book Antiqua" pitchFamily="18" charset="0"/>
              </a:rPr>
              <a:t>La </a:t>
            </a:r>
            <a:r>
              <a:rPr lang="it-IT" sz="2200" dirty="0">
                <a:latin typeface="Book Antiqua" pitchFamily="18" charset="0"/>
              </a:rPr>
              <a:t>perdita economica associata </a:t>
            </a:r>
            <a:r>
              <a:rPr lang="it-IT" sz="2200" dirty="0" smtClean="0">
                <a:latin typeface="Book Antiqua" pitchFamily="18" charset="0"/>
              </a:rPr>
              <a:t>al crollo di tali strutture non </a:t>
            </a:r>
            <a:r>
              <a:rPr lang="it-IT" sz="2200" dirty="0">
                <a:latin typeface="Book Antiqua" pitchFamily="18" charset="0"/>
              </a:rPr>
              <a:t>è trascurabile se si considera che </a:t>
            </a:r>
            <a:r>
              <a:rPr lang="it-IT" sz="2200" dirty="0" smtClean="0">
                <a:latin typeface="Book Antiqua" pitchFamily="18" charset="0"/>
              </a:rPr>
              <a:t>l‘economia dell’area </a:t>
            </a:r>
            <a:r>
              <a:rPr lang="it-IT" sz="2200" dirty="0">
                <a:latin typeface="Book Antiqua" pitchFamily="18" charset="0"/>
              </a:rPr>
              <a:t>interessata è </a:t>
            </a:r>
            <a:r>
              <a:rPr lang="it-IT" sz="2200" dirty="0" smtClean="0">
                <a:latin typeface="Book Antiqua" pitchFamily="18" charset="0"/>
              </a:rPr>
              <a:t>basata anche sull’agricoltura, in </a:t>
            </a:r>
            <a:r>
              <a:rPr lang="it-IT" sz="2200" dirty="0">
                <a:latin typeface="Book Antiqua" pitchFamily="18" charset="0"/>
              </a:rPr>
              <a:t>cui gli edifici rurali sono di solito usati come </a:t>
            </a:r>
            <a:r>
              <a:rPr lang="it-IT" sz="2200" dirty="0" smtClean="0">
                <a:latin typeface="Book Antiqua" pitchFamily="18" charset="0"/>
              </a:rPr>
              <a:t>deposito di macchinari, fienili o allevamenti</a:t>
            </a:r>
            <a:endParaRPr lang="it-IT" sz="2200" dirty="0">
              <a:latin typeface="Book Antiqua" pitchFamily="18" charset="0"/>
            </a:endParaRPr>
          </a:p>
        </p:txBody>
      </p:sp>
    </p:spTree>
    <p:extLst>
      <p:ext uri="{BB962C8B-B14F-4D97-AF65-F5344CB8AC3E}">
        <p14:creationId xmlns="" xmlns:p14="http://schemas.microsoft.com/office/powerpoint/2010/main" val="32117728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http://www.macchineagricoledomani.it/public/images/4928.jpg"/>
          <p:cNvPicPr>
            <a:picLocks noChangeAspect="1" noChangeArrowheads="1"/>
          </p:cNvPicPr>
          <p:nvPr/>
        </p:nvPicPr>
        <p:blipFill>
          <a:blip r:embed="rId2" cstate="print"/>
          <a:srcRect/>
          <a:stretch>
            <a:fillRect/>
          </a:stretch>
        </p:blipFill>
        <p:spPr bwMode="auto">
          <a:xfrm>
            <a:off x="4381500" y="2780928"/>
            <a:ext cx="4762500" cy="3571875"/>
          </a:xfrm>
          <a:prstGeom prst="rect">
            <a:avLst/>
          </a:prstGeom>
          <a:noFill/>
        </p:spPr>
      </p:pic>
      <p:sp>
        <p:nvSpPr>
          <p:cNvPr id="4" name="Segnaposto piè di pagina 3"/>
          <p:cNvSpPr>
            <a:spLocks noGrp="1"/>
          </p:cNvSpPr>
          <p:nvPr>
            <p:ph type="ftr" sz="quarter" idx="11"/>
          </p:nvPr>
        </p:nvSpPr>
        <p:spPr/>
        <p:txBody>
          <a:bodyPr/>
          <a:lstStyle/>
          <a:p>
            <a:r>
              <a:rPr lang="it-IT" smtClean="0"/>
              <a:t>Edifici industriali e sisma: la lezione del terremoto dell’Emilia - </a:t>
            </a:r>
            <a:r>
              <a:rPr lang="it-IT" b="0" i="1" smtClean="0"/>
              <a:t>Prof. Ing. Gaetano Manfredi</a:t>
            </a:r>
            <a:endParaRPr lang="it-IT" b="0" i="1" dirty="0"/>
          </a:p>
        </p:txBody>
      </p:sp>
      <p:pic>
        <p:nvPicPr>
          <p:cNvPr id="101378" name="Picture 2" descr="http://www.italiah24.it/wp-content/uploads/2012/05/veronesi5.jpg"/>
          <p:cNvPicPr>
            <a:picLocks noChangeAspect="1" noChangeArrowheads="1"/>
          </p:cNvPicPr>
          <p:nvPr/>
        </p:nvPicPr>
        <p:blipFill>
          <a:blip r:embed="rId3" cstate="print"/>
          <a:srcRect/>
          <a:stretch>
            <a:fillRect/>
          </a:stretch>
        </p:blipFill>
        <p:spPr bwMode="auto">
          <a:xfrm>
            <a:off x="179512" y="908720"/>
            <a:ext cx="4816200" cy="3263280"/>
          </a:xfrm>
          <a:prstGeom prst="rect">
            <a:avLst/>
          </a:prstGeom>
          <a:noFill/>
        </p:spPr>
      </p:pic>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rurali</a:t>
            </a:r>
            <a:endParaRPr lang="it-IT" sz="3200" b="1" dirty="0">
              <a:latin typeface="Book Antiqua"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Edifici scolastici</a:t>
            </a:r>
            <a:endParaRPr lang="it-IT" sz="3200" b="1" dirty="0">
              <a:latin typeface="Book Antiqua"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17699" y="1844824"/>
            <a:ext cx="5934621" cy="38195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35496" y="5714672"/>
            <a:ext cx="9073008" cy="738664"/>
          </a:xfrm>
          <a:prstGeom prst="rect">
            <a:avLst/>
          </a:prstGeom>
        </p:spPr>
        <p:txBody>
          <a:bodyPr wrap="square">
            <a:spAutoFit/>
          </a:bodyPr>
          <a:lstStyle/>
          <a:p>
            <a:r>
              <a:rPr lang="it-IT" sz="1400" dirty="0" smtClean="0">
                <a:latin typeface="Book Antiqua" pitchFamily="18" charset="0"/>
              </a:rPr>
              <a:t>A</a:t>
            </a:r>
            <a:r>
              <a:rPr lang="it-IT" sz="1400" dirty="0">
                <a:latin typeface="Book Antiqua" pitchFamily="18" charset="0"/>
              </a:rPr>
              <a:t>. </a:t>
            </a:r>
            <a:r>
              <a:rPr lang="it-IT" sz="1400" dirty="0" err="1">
                <a:latin typeface="Book Antiqua" pitchFamily="18" charset="0"/>
              </a:rPr>
              <a:t>Occhiuzzi</a:t>
            </a:r>
            <a:r>
              <a:rPr lang="it-IT" sz="1400" dirty="0">
                <a:latin typeface="Book Antiqua" pitchFamily="18" charset="0"/>
              </a:rPr>
              <a:t>, G. Maddaloni, N. Caterino, G. </a:t>
            </a:r>
            <a:r>
              <a:rPr lang="it-IT" sz="1400" dirty="0" err="1" smtClean="0">
                <a:latin typeface="Book Antiqua" pitchFamily="18" charset="0"/>
              </a:rPr>
              <a:t>Nestovito</a:t>
            </a:r>
            <a:r>
              <a:rPr lang="it-IT" sz="1400" dirty="0" smtClean="0">
                <a:latin typeface="Book Antiqua" pitchFamily="18" charset="0"/>
              </a:rPr>
              <a:t>. </a:t>
            </a:r>
            <a:r>
              <a:rPr lang="it-IT" sz="1400" i="1" dirty="0" smtClean="0">
                <a:latin typeface="Book Antiqua" pitchFamily="18" charset="0"/>
              </a:rPr>
              <a:t>Report </a:t>
            </a:r>
            <a:r>
              <a:rPr lang="it-IT" sz="1400" i="1" dirty="0">
                <a:latin typeface="Book Antiqua" pitchFamily="18" charset="0"/>
              </a:rPr>
              <a:t>preliminare sui danni registrati nel comune di Novi di Modena (MO) in seguito agli eventi sismici del 20 maggio, del 29 maggio e del 3 giugno 2012</a:t>
            </a:r>
            <a:r>
              <a:rPr lang="it-IT" sz="1400" i="1" dirty="0" smtClean="0">
                <a:latin typeface="Book Antiqua" pitchFamily="18" charset="0"/>
              </a:rPr>
              <a:t>. </a:t>
            </a:r>
            <a:r>
              <a:rPr lang="it-IT" sz="1400" dirty="0">
                <a:latin typeface="Book Antiqua" pitchFamily="18" charset="0"/>
              </a:rPr>
              <a:t>disponibile in libero accesso al link http://</a:t>
            </a:r>
            <a:r>
              <a:rPr lang="it-IT" sz="1400" dirty="0" smtClean="0">
                <a:latin typeface="Book Antiqua" pitchFamily="18" charset="0"/>
              </a:rPr>
              <a:t>www.reluis.it</a:t>
            </a:r>
            <a:endParaRPr lang="it-IT" sz="1400" dirty="0">
              <a:latin typeface="Book Antiqua" pitchFamily="18" charset="0"/>
            </a:endParaRPr>
          </a:p>
        </p:txBody>
      </p:sp>
      <p:sp>
        <p:nvSpPr>
          <p:cNvPr id="2" name="Rettangolo 1"/>
          <p:cNvSpPr/>
          <p:nvPr/>
        </p:nvSpPr>
        <p:spPr>
          <a:xfrm>
            <a:off x="251520" y="664820"/>
            <a:ext cx="8496944" cy="1107996"/>
          </a:xfrm>
          <a:prstGeom prst="rect">
            <a:avLst/>
          </a:prstGeom>
        </p:spPr>
        <p:txBody>
          <a:bodyPr wrap="square">
            <a:spAutoFit/>
          </a:bodyPr>
          <a:lstStyle/>
          <a:p>
            <a:r>
              <a:rPr lang="it-IT" sz="2200" dirty="0">
                <a:latin typeface="Book Antiqua" pitchFamily="18" charset="0"/>
              </a:rPr>
              <a:t>Scuola Elementare “Anna Frank”, Novi di Modena (MO): ampio quadro </a:t>
            </a:r>
            <a:r>
              <a:rPr lang="it-IT" sz="2200" dirty="0" err="1">
                <a:latin typeface="Book Antiqua" pitchFamily="18" charset="0"/>
              </a:rPr>
              <a:t>fessurativo</a:t>
            </a:r>
            <a:r>
              <a:rPr lang="it-IT" sz="2200" dirty="0">
                <a:latin typeface="Book Antiqua" pitchFamily="18" charset="0"/>
              </a:rPr>
              <a:t> e collasso parziale della tamponatura presente nel locale palestra </a:t>
            </a:r>
          </a:p>
        </p:txBody>
      </p:sp>
    </p:spTree>
    <p:extLst>
      <p:ext uri="{BB962C8B-B14F-4D97-AF65-F5344CB8AC3E}">
        <p14:creationId xmlns="" xmlns:p14="http://schemas.microsoft.com/office/powerpoint/2010/main" val="1548463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Sisma dell’Emilia – 20 e 29 maggio 2012</a:t>
            </a:r>
          </a:p>
        </p:txBody>
      </p:sp>
      <p:pic>
        <p:nvPicPr>
          <p:cNvPr id="6146" name="Immagine 1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497" y="1124744"/>
            <a:ext cx="4824536" cy="2380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7" name="Immagine 28"/>
          <p:cNvPicPr>
            <a:picLocks noChangeAspect="1" noChangeArrowheads="1"/>
          </p:cNvPicPr>
          <p:nvPr/>
        </p:nvPicPr>
        <p:blipFill>
          <a:blip r:embed="rId3" cstate="print">
            <a:extLst>
              <a:ext uri="{28A0092B-C50C-407E-A947-70E740481C1C}">
                <a14:useLocalDpi xmlns="" xmlns:a14="http://schemas.microsoft.com/office/drawing/2010/main" val="0"/>
              </a:ext>
            </a:extLst>
          </a:blip>
          <a:srcRect t="5385"/>
          <a:stretch>
            <a:fillRect/>
          </a:stretch>
        </p:blipFill>
        <p:spPr bwMode="auto">
          <a:xfrm>
            <a:off x="179512" y="3573016"/>
            <a:ext cx="4509282"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asellaDiTesto 9"/>
          <p:cNvSpPr txBox="1">
            <a:spLocks noChangeArrowheads="1"/>
          </p:cNvSpPr>
          <p:nvPr/>
        </p:nvSpPr>
        <p:spPr bwMode="auto">
          <a:xfrm>
            <a:off x="4860032" y="1218232"/>
            <a:ext cx="4104456" cy="4154984"/>
          </a:xfrm>
          <a:prstGeom prst="rect">
            <a:avLst/>
          </a:prstGeom>
          <a:noFill/>
          <a:ln w="9525">
            <a:noFill/>
            <a:miter lim="800000"/>
            <a:headEnd/>
            <a:tailEnd/>
          </a:ln>
        </p:spPr>
        <p:txBody>
          <a:bodyPr wrap="square">
            <a:spAutoFit/>
          </a:bodyPr>
          <a:lstStyle/>
          <a:p>
            <a:pPr marL="342900" indent="-342900">
              <a:buFont typeface="Arial" pitchFamily="34" charset="0"/>
              <a:buChar char="•"/>
            </a:pPr>
            <a:r>
              <a:rPr lang="it-IT" sz="2400" dirty="0" smtClean="0">
                <a:latin typeface="Times New Roman" pitchFamily="18" charset="0"/>
                <a:cs typeface="Times New Roman" pitchFamily="18" charset="0"/>
              </a:rPr>
              <a:t>Evento di eccezionale intensità per la zona sismica in esame</a:t>
            </a:r>
          </a:p>
          <a:p>
            <a:pPr marL="342900" indent="-342900">
              <a:buFont typeface="Arial" pitchFamily="34" charset="0"/>
              <a:buChar char="•"/>
            </a:pPr>
            <a:r>
              <a:rPr lang="it-IT" sz="2400" dirty="0" smtClean="0">
                <a:latin typeface="Times New Roman" pitchFamily="18" charset="0"/>
                <a:cs typeface="Times New Roman" pitchFamily="18" charset="0"/>
              </a:rPr>
              <a:t>Probabile amplificazione dovuta alla tipologia di sottosuolo</a:t>
            </a:r>
          </a:p>
          <a:p>
            <a:pPr marL="342900" indent="-342900">
              <a:buFont typeface="Arial" pitchFamily="34" charset="0"/>
              <a:buChar char="•"/>
            </a:pPr>
            <a:r>
              <a:rPr lang="it-IT" sz="2400" dirty="0" smtClean="0">
                <a:latin typeface="Times New Roman" pitchFamily="18" charset="0"/>
                <a:cs typeface="Times New Roman" pitchFamily="18" charset="0"/>
              </a:rPr>
              <a:t>Elevata amplificazione per alti periodi – forma spettrale critica per edifici prefabbricati (S</a:t>
            </a:r>
            <a:r>
              <a:rPr lang="it-IT" sz="2400" baseline="-25000" dirty="0" smtClean="0">
                <a:latin typeface="Times New Roman" pitchFamily="18" charset="0"/>
                <a:cs typeface="Times New Roman" pitchFamily="18" charset="0"/>
              </a:rPr>
              <a:t>a</a:t>
            </a:r>
            <a:r>
              <a:rPr lang="it-IT" sz="2400" dirty="0" smtClean="0">
                <a:latin typeface="Times New Roman" pitchFamily="18" charset="0"/>
                <a:cs typeface="Times New Roman" pitchFamily="18" charset="0"/>
              </a:rPr>
              <a:t>/S</a:t>
            </a:r>
            <a:r>
              <a:rPr lang="it-IT" sz="2400" baseline="-25000" dirty="0" smtClean="0">
                <a:latin typeface="Times New Roman" pitchFamily="18" charset="0"/>
                <a:cs typeface="Times New Roman" pitchFamily="18" charset="0"/>
              </a:rPr>
              <a:t>a,475 </a:t>
            </a:r>
            <a:r>
              <a:rPr lang="it-IT" sz="2400" dirty="0" smtClean="0">
                <a:latin typeface="Times New Roman" pitchFamily="18" charset="0"/>
                <a:cs typeface="Times New Roman" pitchFamily="18" charset="0"/>
              </a:rPr>
              <a:t>~ 3 per T=1sec) </a:t>
            </a:r>
            <a:endParaRPr lang="it-IT" sz="2400" dirty="0">
              <a:latin typeface="Times New Roman" pitchFamily="18" charset="0"/>
              <a:cs typeface="Times New Roman" pitchFamily="18" charset="0"/>
            </a:endParaRPr>
          </a:p>
        </p:txBody>
      </p:sp>
      <p:sp>
        <p:nvSpPr>
          <p:cNvPr id="9" name="CasellaDiTesto 9"/>
          <p:cNvSpPr txBox="1">
            <a:spLocks noChangeArrowheads="1"/>
          </p:cNvSpPr>
          <p:nvPr/>
        </p:nvSpPr>
        <p:spPr bwMode="auto">
          <a:xfrm>
            <a:off x="395536" y="606460"/>
            <a:ext cx="8568952" cy="446276"/>
          </a:xfrm>
          <a:prstGeom prst="rect">
            <a:avLst/>
          </a:prstGeom>
          <a:noFill/>
          <a:ln w="9525">
            <a:noFill/>
            <a:miter lim="800000"/>
            <a:headEnd/>
            <a:tailEnd/>
          </a:ln>
        </p:spPr>
        <p:txBody>
          <a:bodyPr wrap="square">
            <a:spAutoFit/>
          </a:bodyPr>
          <a:lstStyle/>
          <a:p>
            <a:pPr algn="ctr"/>
            <a:r>
              <a:rPr lang="it-IT" sz="2300" dirty="0" smtClean="0">
                <a:latin typeface="Times New Roman" pitchFamily="18" charset="0"/>
                <a:cs typeface="Times New Roman" pitchFamily="18" charset="0"/>
              </a:rPr>
              <a:t>Spettro registrato a Mirandola (MO) vs Spettro di progetto NTC 2008</a:t>
            </a:r>
            <a:endParaRPr lang="it-IT" sz="2300" i="1" u="sng" dirty="0">
              <a:latin typeface="Times New Roman" pitchFamily="18" charset="0"/>
              <a:cs typeface="Times New Roman" pitchFamily="18" charset="0"/>
            </a:endParaRPr>
          </a:p>
        </p:txBody>
      </p:sp>
    </p:spTree>
    <p:extLst>
      <p:ext uri="{BB962C8B-B14F-4D97-AF65-F5344CB8AC3E}">
        <p14:creationId xmlns="" xmlns:p14="http://schemas.microsoft.com/office/powerpoint/2010/main" val="1093098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1077218"/>
          </a:xfrm>
          <a:prstGeom prst="rect">
            <a:avLst/>
          </a:prstGeom>
          <a:noFill/>
        </p:spPr>
        <p:txBody>
          <a:bodyPr wrap="square" rtlCol="0">
            <a:spAutoFit/>
          </a:bodyPr>
          <a:lstStyle/>
          <a:p>
            <a:pPr algn="ctr"/>
            <a:r>
              <a:rPr lang="it-IT" sz="3200" b="1" dirty="0" smtClean="0">
                <a:latin typeface="Book Antiqua" pitchFamily="18" charset="0"/>
              </a:rPr>
              <a:t>Edifici strategici – importanza dei componenti non strutturali</a:t>
            </a:r>
            <a:endParaRPr lang="it-IT" sz="3200" b="1" dirty="0">
              <a:latin typeface="Book Antiqua" pitchFamily="18" charset="0"/>
            </a:endParaRPr>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99648" y="2346746"/>
            <a:ext cx="3637232" cy="32424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2443906"/>
            <a:ext cx="4035175" cy="30013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07504" y="5661248"/>
            <a:ext cx="9073007" cy="738664"/>
          </a:xfrm>
          <a:prstGeom prst="rect">
            <a:avLst/>
          </a:prstGeom>
        </p:spPr>
        <p:txBody>
          <a:bodyPr wrap="square">
            <a:spAutoFit/>
          </a:bodyPr>
          <a:lstStyle/>
          <a:p>
            <a:r>
              <a:rPr lang="it-IT" sz="1400" dirty="0" smtClean="0">
                <a:latin typeface="Book Antiqua" pitchFamily="18" charset="0"/>
              </a:rPr>
              <a:t>Mario </a:t>
            </a:r>
            <a:r>
              <a:rPr lang="it-IT" sz="1400" dirty="0">
                <a:latin typeface="Book Antiqua" pitchFamily="18" charset="0"/>
              </a:rPr>
              <a:t>D'Aniello, Giuseppe La Manna </a:t>
            </a:r>
            <a:r>
              <a:rPr lang="it-IT" sz="1400" dirty="0" smtClean="0">
                <a:latin typeface="Book Antiqua" pitchFamily="18" charset="0"/>
              </a:rPr>
              <a:t>Ambrosino, </a:t>
            </a:r>
            <a:r>
              <a:rPr lang="it-IT" sz="1400" i="1" dirty="0" smtClean="0">
                <a:latin typeface="Book Antiqua" pitchFamily="18" charset="0"/>
              </a:rPr>
              <a:t>Terremoto </a:t>
            </a:r>
            <a:r>
              <a:rPr lang="it-IT" sz="1400" i="1" dirty="0">
                <a:latin typeface="Book Antiqua" pitchFamily="18" charset="0"/>
              </a:rPr>
              <a:t>dell’Emilia: </a:t>
            </a:r>
            <a:r>
              <a:rPr lang="it-IT" sz="1400" i="1" dirty="0" smtClean="0">
                <a:latin typeface="Book Antiqua" pitchFamily="18" charset="0"/>
              </a:rPr>
              <a:t>report </a:t>
            </a:r>
            <a:r>
              <a:rPr lang="it-IT" sz="1400" i="1" dirty="0">
                <a:latin typeface="Book Antiqua" pitchFamily="18" charset="0"/>
              </a:rPr>
              <a:t>preliminare sui danni registrati a </a:t>
            </a:r>
            <a:r>
              <a:rPr lang="it-IT" sz="1400" i="1" dirty="0" smtClean="0">
                <a:latin typeface="Book Antiqua" pitchFamily="18" charset="0"/>
              </a:rPr>
              <a:t>Bondeno </a:t>
            </a:r>
            <a:r>
              <a:rPr lang="it-IT" sz="1400" i="1" dirty="0">
                <a:latin typeface="Book Antiqua" pitchFamily="18" charset="0"/>
              </a:rPr>
              <a:t>(FE), Cento (FE), </a:t>
            </a:r>
            <a:r>
              <a:rPr lang="it-IT" sz="1400" i="1" dirty="0" smtClean="0">
                <a:latin typeface="Book Antiqua" pitchFamily="18" charset="0"/>
              </a:rPr>
              <a:t>Finale </a:t>
            </a:r>
            <a:r>
              <a:rPr lang="it-IT" sz="1400" i="1" dirty="0">
                <a:latin typeface="Book Antiqua" pitchFamily="18" charset="0"/>
              </a:rPr>
              <a:t>Emilia (MO), San </a:t>
            </a:r>
            <a:r>
              <a:rPr lang="it-IT" sz="1400" i="1" dirty="0" smtClean="0">
                <a:latin typeface="Book Antiqua" pitchFamily="18" charset="0"/>
              </a:rPr>
              <a:t>Prospero(MO) e </a:t>
            </a:r>
            <a:r>
              <a:rPr lang="it-IT" sz="1400" i="1" dirty="0">
                <a:latin typeface="Book Antiqua" pitchFamily="18" charset="0"/>
              </a:rPr>
              <a:t>Vigarano Mainarda (FE) </a:t>
            </a:r>
            <a:r>
              <a:rPr lang="it-IT" sz="1400" i="1" dirty="0" smtClean="0">
                <a:latin typeface="Book Antiqua" pitchFamily="18" charset="0"/>
              </a:rPr>
              <a:t>in </a:t>
            </a:r>
            <a:r>
              <a:rPr lang="it-IT" sz="1400" i="1" dirty="0">
                <a:latin typeface="Book Antiqua" pitchFamily="18" charset="0"/>
              </a:rPr>
              <a:t>seguito agli eventi sismici del 20 e 29 maggio 2012</a:t>
            </a:r>
            <a:r>
              <a:rPr lang="it-IT" sz="1400" dirty="0">
                <a:latin typeface="Book Antiqua" pitchFamily="18" charset="0"/>
              </a:rPr>
              <a:t>. disponibile in libero accesso al link http://</a:t>
            </a:r>
            <a:r>
              <a:rPr lang="it-IT" sz="1400" dirty="0" smtClean="0">
                <a:latin typeface="Book Antiqua" pitchFamily="18" charset="0"/>
              </a:rPr>
              <a:t>www.reluis.it</a:t>
            </a:r>
            <a:endParaRPr lang="it-IT" sz="1400" dirty="0">
              <a:latin typeface="Book Antiqua" pitchFamily="18" charset="0"/>
            </a:endParaRPr>
          </a:p>
        </p:txBody>
      </p:sp>
      <p:sp>
        <p:nvSpPr>
          <p:cNvPr id="7" name="Rettangolo 6"/>
          <p:cNvSpPr/>
          <p:nvPr/>
        </p:nvSpPr>
        <p:spPr>
          <a:xfrm>
            <a:off x="179512" y="1096868"/>
            <a:ext cx="8496944" cy="1107996"/>
          </a:xfrm>
          <a:prstGeom prst="rect">
            <a:avLst/>
          </a:prstGeom>
        </p:spPr>
        <p:txBody>
          <a:bodyPr wrap="square">
            <a:spAutoFit/>
          </a:bodyPr>
          <a:lstStyle/>
          <a:p>
            <a:r>
              <a:rPr lang="it-IT" sz="2200" dirty="0" smtClean="0">
                <a:latin typeface="Book Antiqua" pitchFamily="18" charset="0"/>
              </a:rPr>
              <a:t>Il danneggiamento dei componenti non strutturali, quali controsoffitti, causano l’inagibilità degli edifici, anche se con elementi strutturali integri.</a:t>
            </a:r>
          </a:p>
        </p:txBody>
      </p:sp>
    </p:spTree>
    <p:extLst>
      <p:ext uri="{BB962C8B-B14F-4D97-AF65-F5344CB8AC3E}">
        <p14:creationId xmlns="" xmlns:p14="http://schemas.microsoft.com/office/powerpoint/2010/main" val="40102837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1077218"/>
          </a:xfrm>
          <a:prstGeom prst="rect">
            <a:avLst/>
          </a:prstGeom>
          <a:noFill/>
        </p:spPr>
        <p:txBody>
          <a:bodyPr wrap="square" rtlCol="0">
            <a:spAutoFit/>
          </a:bodyPr>
          <a:lstStyle/>
          <a:p>
            <a:pPr algn="ctr"/>
            <a:r>
              <a:rPr lang="it-IT" sz="3200" b="1" dirty="0" smtClean="0">
                <a:latin typeface="Book Antiqua" pitchFamily="18" charset="0"/>
              </a:rPr>
              <a:t>Edifici industriali – Magazzino automatizzato</a:t>
            </a:r>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5027" y="1989200"/>
            <a:ext cx="3720909" cy="32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13312" y="1989200"/>
            <a:ext cx="4310640" cy="32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107504" y="1052736"/>
            <a:ext cx="8928992" cy="830997"/>
          </a:xfrm>
          <a:prstGeom prst="rect">
            <a:avLst/>
          </a:prstGeom>
        </p:spPr>
        <p:txBody>
          <a:bodyPr wrap="square">
            <a:spAutoFit/>
          </a:bodyPr>
          <a:lstStyle/>
          <a:p>
            <a:r>
              <a:rPr lang="it-IT" sz="2400" dirty="0" smtClean="0">
                <a:latin typeface="Book Antiqua" pitchFamily="18" charset="0"/>
              </a:rPr>
              <a:t>Danneggiamento ai distributori automatizzati per la distribuzione di prodotti </a:t>
            </a:r>
          </a:p>
        </p:txBody>
      </p:sp>
      <p:sp>
        <p:nvSpPr>
          <p:cNvPr id="8" name="Rettangolo 7"/>
          <p:cNvSpPr/>
          <p:nvPr/>
        </p:nvSpPr>
        <p:spPr>
          <a:xfrm>
            <a:off x="259904" y="5478323"/>
            <a:ext cx="8928992" cy="461665"/>
          </a:xfrm>
          <a:prstGeom prst="rect">
            <a:avLst/>
          </a:prstGeom>
        </p:spPr>
        <p:txBody>
          <a:bodyPr wrap="square">
            <a:spAutoFit/>
          </a:bodyPr>
          <a:lstStyle/>
          <a:p>
            <a:r>
              <a:rPr lang="it-IT" sz="2400" b="1" dirty="0" smtClean="0">
                <a:solidFill>
                  <a:srgbClr val="FF0000"/>
                </a:solidFill>
                <a:latin typeface="Book Antiqua" pitchFamily="18" charset="0"/>
              </a:rPr>
              <a:t>La tipologia non è regolata da norme “strutturali”</a:t>
            </a:r>
            <a:endParaRPr lang="it-IT" sz="2400" b="1" dirty="0" smtClean="0">
              <a:solidFill>
                <a:srgbClr val="FF0000"/>
              </a:solidFill>
              <a:latin typeface="Book Antiqua" pitchFamily="18" charset="0"/>
            </a:endParaRPr>
          </a:p>
        </p:txBody>
      </p:sp>
    </p:spTree>
    <p:extLst>
      <p:ext uri="{BB962C8B-B14F-4D97-AF65-F5344CB8AC3E}">
        <p14:creationId xmlns="" xmlns:p14="http://schemas.microsoft.com/office/powerpoint/2010/main" val="19292734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1520" y="35912"/>
            <a:ext cx="8712968" cy="584775"/>
          </a:xfrm>
          <a:prstGeom prst="rect">
            <a:avLst/>
          </a:prstGeom>
          <a:noFill/>
        </p:spPr>
        <p:txBody>
          <a:bodyPr wrap="square" rtlCol="0">
            <a:spAutoFit/>
          </a:bodyPr>
          <a:lstStyle/>
          <a:p>
            <a:pPr algn="ctr"/>
            <a:r>
              <a:rPr lang="it-IT" sz="3200" b="1" dirty="0" smtClean="0">
                <a:latin typeface="Book Antiqua" pitchFamily="18" charset="0"/>
              </a:rPr>
              <a:t>Edifici industriali – Magazzino automatizzato</a:t>
            </a:r>
          </a:p>
        </p:txBody>
      </p:sp>
      <p:sp>
        <p:nvSpPr>
          <p:cNvPr id="5" name="Rettangolo 4"/>
          <p:cNvSpPr/>
          <p:nvPr/>
        </p:nvSpPr>
        <p:spPr>
          <a:xfrm>
            <a:off x="107504" y="716503"/>
            <a:ext cx="8928992" cy="1200329"/>
          </a:xfrm>
          <a:prstGeom prst="rect">
            <a:avLst/>
          </a:prstGeom>
        </p:spPr>
        <p:txBody>
          <a:bodyPr wrap="square">
            <a:spAutoFit/>
          </a:bodyPr>
          <a:lstStyle/>
          <a:p>
            <a:r>
              <a:rPr lang="it-IT" sz="2400" dirty="0" smtClean="0">
                <a:latin typeface="Book Antiqua" pitchFamily="18" charset="0"/>
              </a:rPr>
              <a:t>La gestione delle scorte e delle forniture (</a:t>
            </a:r>
            <a:r>
              <a:rPr lang="it-IT" sz="2400" dirty="0" err="1" smtClean="0">
                <a:latin typeface="Book Antiqua" pitchFamily="18" charset="0"/>
              </a:rPr>
              <a:t>supply</a:t>
            </a:r>
            <a:r>
              <a:rPr lang="it-IT" sz="2400" dirty="0" smtClean="0">
                <a:latin typeface="Book Antiqua" pitchFamily="18" charset="0"/>
              </a:rPr>
              <a:t> </a:t>
            </a:r>
            <a:r>
              <a:rPr lang="it-IT" sz="2400" dirty="0" err="1" smtClean="0">
                <a:latin typeface="Book Antiqua" pitchFamily="18" charset="0"/>
              </a:rPr>
              <a:t>chain</a:t>
            </a:r>
            <a:r>
              <a:rPr lang="it-IT" sz="2400" dirty="0" smtClean="0">
                <a:latin typeface="Book Antiqua" pitchFamily="18" charset="0"/>
              </a:rPr>
              <a:t>) just in </a:t>
            </a:r>
            <a:r>
              <a:rPr lang="it-IT" sz="2400" dirty="0" err="1" smtClean="0">
                <a:latin typeface="Book Antiqua" pitchFamily="18" charset="0"/>
              </a:rPr>
              <a:t>time</a:t>
            </a:r>
            <a:r>
              <a:rPr lang="it-IT" sz="2400" dirty="0" smtClean="0">
                <a:latin typeface="Book Antiqua" pitchFamily="18" charset="0"/>
              </a:rPr>
              <a:t> ha l’obiettivo di ottimizzare la gestione delle scorte attraverso l’impiego di magazzini intensivi automatizzati</a:t>
            </a:r>
          </a:p>
        </p:txBody>
      </p:sp>
      <p:sp>
        <p:nvSpPr>
          <p:cNvPr id="7" name="Rettangolo 6"/>
          <p:cNvSpPr/>
          <p:nvPr/>
        </p:nvSpPr>
        <p:spPr>
          <a:xfrm>
            <a:off x="179512" y="2156663"/>
            <a:ext cx="8928992" cy="1200329"/>
          </a:xfrm>
          <a:prstGeom prst="rect">
            <a:avLst/>
          </a:prstGeom>
        </p:spPr>
        <p:txBody>
          <a:bodyPr wrap="square">
            <a:spAutoFit/>
          </a:bodyPr>
          <a:lstStyle/>
          <a:p>
            <a:r>
              <a:rPr lang="it-IT" sz="2400" dirty="0" smtClean="0">
                <a:latin typeface="Book Antiqua" pitchFamily="18" charset="0"/>
              </a:rPr>
              <a:t>La </a:t>
            </a:r>
            <a:r>
              <a:rPr lang="it-IT" sz="2400" dirty="0" err="1" smtClean="0">
                <a:latin typeface="Book Antiqua" pitchFamily="18" charset="0"/>
              </a:rPr>
              <a:t>Gambro</a:t>
            </a:r>
            <a:r>
              <a:rPr lang="it-IT" sz="2400" dirty="0" smtClean="0">
                <a:latin typeface="Book Antiqua" pitchFamily="18" charset="0"/>
              </a:rPr>
              <a:t> nel polo biomedicale di </a:t>
            </a:r>
            <a:r>
              <a:rPr lang="it-IT" sz="2400" dirty="0" err="1" smtClean="0">
                <a:latin typeface="Book Antiqua" pitchFamily="18" charset="0"/>
              </a:rPr>
              <a:t>Medolla</a:t>
            </a:r>
            <a:r>
              <a:rPr lang="it-IT" sz="2400" dirty="0" smtClean="0">
                <a:latin typeface="Book Antiqua" pitchFamily="18" charset="0"/>
              </a:rPr>
              <a:t> ha un “ciclopico” magazzino automatizzato bloccato dalle conseguenze del terremoto.  </a:t>
            </a:r>
          </a:p>
        </p:txBody>
      </p:sp>
      <p:pic>
        <p:nvPicPr>
          <p:cNvPr id="8" name="Immagine 7" descr="DSCN1215.JPG"/>
          <p:cNvPicPr>
            <a:picLocks noChangeAspect="1"/>
          </p:cNvPicPr>
          <p:nvPr/>
        </p:nvPicPr>
        <p:blipFill>
          <a:blip r:embed="rId2" cstate="print"/>
          <a:stretch>
            <a:fillRect/>
          </a:stretch>
        </p:blipFill>
        <p:spPr>
          <a:xfrm>
            <a:off x="395536" y="3501008"/>
            <a:ext cx="4055435" cy="3041576"/>
          </a:xfrm>
          <a:prstGeom prst="rect">
            <a:avLst/>
          </a:prstGeom>
        </p:spPr>
      </p:pic>
      <p:pic>
        <p:nvPicPr>
          <p:cNvPr id="9" name="Immagine 8" descr="DSCN1219.JPG"/>
          <p:cNvPicPr>
            <a:picLocks noChangeAspect="1"/>
          </p:cNvPicPr>
          <p:nvPr/>
        </p:nvPicPr>
        <p:blipFill>
          <a:blip r:embed="rId3" cstate="print"/>
          <a:stretch>
            <a:fillRect/>
          </a:stretch>
        </p:blipFill>
        <p:spPr>
          <a:xfrm>
            <a:off x="4788024" y="3501008"/>
            <a:ext cx="3899925" cy="292494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1520" y="35912"/>
            <a:ext cx="8712968" cy="584775"/>
          </a:xfrm>
          <a:prstGeom prst="rect">
            <a:avLst/>
          </a:prstGeom>
          <a:noFill/>
        </p:spPr>
        <p:txBody>
          <a:bodyPr wrap="square" rtlCol="0">
            <a:spAutoFit/>
          </a:bodyPr>
          <a:lstStyle/>
          <a:p>
            <a:pPr algn="ctr"/>
            <a:r>
              <a:rPr lang="it-IT" sz="3200" b="1" dirty="0" smtClean="0">
                <a:latin typeface="Book Antiqua" pitchFamily="18" charset="0"/>
              </a:rPr>
              <a:t>Edifici industriali – Magazzino automatizzato</a:t>
            </a:r>
          </a:p>
        </p:txBody>
      </p:sp>
      <p:sp>
        <p:nvSpPr>
          <p:cNvPr id="5" name="Rettangolo 4"/>
          <p:cNvSpPr/>
          <p:nvPr/>
        </p:nvSpPr>
        <p:spPr>
          <a:xfrm>
            <a:off x="107504" y="716503"/>
            <a:ext cx="8928992" cy="1200329"/>
          </a:xfrm>
          <a:prstGeom prst="rect">
            <a:avLst/>
          </a:prstGeom>
        </p:spPr>
        <p:txBody>
          <a:bodyPr wrap="square">
            <a:spAutoFit/>
          </a:bodyPr>
          <a:lstStyle/>
          <a:p>
            <a:r>
              <a:rPr lang="it-IT" sz="2400" dirty="0" smtClean="0">
                <a:latin typeface="Book Antiqua" pitchFamily="18" charset="0"/>
              </a:rPr>
              <a:t>Il magazzino gestiva il 70% delle forniture di filtri ed altri </a:t>
            </a:r>
            <a:r>
              <a:rPr lang="it-IT" sz="2400" dirty="0" err="1" smtClean="0">
                <a:latin typeface="Book Antiqua" pitchFamily="18" charset="0"/>
              </a:rPr>
              <a:t>devices</a:t>
            </a:r>
            <a:r>
              <a:rPr lang="it-IT" sz="2400" dirty="0" smtClean="0">
                <a:latin typeface="Book Antiqua" pitchFamily="18" charset="0"/>
              </a:rPr>
              <a:t> salvavita ed il suo blocco ha determinato una situazione critica in Italia ed i molti paesi esteri. </a:t>
            </a:r>
          </a:p>
        </p:txBody>
      </p:sp>
      <p:sp>
        <p:nvSpPr>
          <p:cNvPr id="7" name="Rettangolo 6"/>
          <p:cNvSpPr/>
          <p:nvPr/>
        </p:nvSpPr>
        <p:spPr>
          <a:xfrm>
            <a:off x="179512" y="2156663"/>
            <a:ext cx="8928992" cy="1200329"/>
          </a:xfrm>
          <a:prstGeom prst="rect">
            <a:avLst/>
          </a:prstGeom>
        </p:spPr>
        <p:txBody>
          <a:bodyPr wrap="square">
            <a:spAutoFit/>
          </a:bodyPr>
          <a:lstStyle/>
          <a:p>
            <a:r>
              <a:rPr lang="it-IT" sz="2400" dirty="0" smtClean="0">
                <a:latin typeface="Book Antiqua" pitchFamily="18" charset="0"/>
              </a:rPr>
              <a:t>La crisi di un anello strategico della </a:t>
            </a:r>
            <a:r>
              <a:rPr lang="it-IT" sz="2400" dirty="0" err="1" smtClean="0">
                <a:latin typeface="Book Antiqua" pitchFamily="18" charset="0"/>
              </a:rPr>
              <a:t>supply</a:t>
            </a:r>
            <a:r>
              <a:rPr lang="it-IT" sz="2400" dirty="0" smtClean="0">
                <a:latin typeface="Book Antiqua" pitchFamily="18" charset="0"/>
              </a:rPr>
              <a:t> </a:t>
            </a:r>
            <a:r>
              <a:rPr lang="it-IT" sz="2400" dirty="0" err="1" smtClean="0">
                <a:latin typeface="Book Antiqua" pitchFamily="18" charset="0"/>
              </a:rPr>
              <a:t>chain</a:t>
            </a:r>
            <a:r>
              <a:rPr lang="it-IT" sz="2400" dirty="0" smtClean="0">
                <a:latin typeface="Book Antiqua" pitchFamily="18" charset="0"/>
              </a:rPr>
              <a:t> della  </a:t>
            </a:r>
            <a:r>
              <a:rPr lang="it-IT" sz="2400" dirty="0" err="1" smtClean="0">
                <a:latin typeface="Book Antiqua" pitchFamily="18" charset="0"/>
              </a:rPr>
              <a:t>Gambro</a:t>
            </a:r>
            <a:r>
              <a:rPr lang="it-IT" sz="2400" dirty="0" smtClean="0">
                <a:latin typeface="Book Antiqua" pitchFamily="18" charset="0"/>
              </a:rPr>
              <a:t> ha determinato conseguenze di rilevanza internazionale per i cittadini.  </a:t>
            </a:r>
          </a:p>
        </p:txBody>
      </p:sp>
      <p:pic>
        <p:nvPicPr>
          <p:cNvPr id="10" name="Immagine 9" descr="DSCN1217.JPG"/>
          <p:cNvPicPr>
            <a:picLocks noChangeAspect="1"/>
          </p:cNvPicPr>
          <p:nvPr/>
        </p:nvPicPr>
        <p:blipFill>
          <a:blip r:embed="rId2" cstate="print"/>
          <a:stretch>
            <a:fillRect/>
          </a:stretch>
        </p:blipFill>
        <p:spPr>
          <a:xfrm>
            <a:off x="323528" y="3501008"/>
            <a:ext cx="4128459" cy="3096344"/>
          </a:xfrm>
          <a:prstGeom prst="rect">
            <a:avLst/>
          </a:prstGeom>
        </p:spPr>
      </p:pic>
      <p:pic>
        <p:nvPicPr>
          <p:cNvPr id="11" name="Immagine 10" descr="DSCN1218.JPG"/>
          <p:cNvPicPr>
            <a:picLocks noChangeAspect="1"/>
          </p:cNvPicPr>
          <p:nvPr/>
        </p:nvPicPr>
        <p:blipFill>
          <a:blip r:embed="rId3" cstate="print"/>
          <a:stretch>
            <a:fillRect/>
          </a:stretch>
        </p:blipFill>
        <p:spPr>
          <a:xfrm>
            <a:off x="4788024" y="3501008"/>
            <a:ext cx="4176464" cy="313234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628800"/>
            <a:ext cx="7774632" cy="578495"/>
          </a:xfrm>
        </p:spPr>
        <p:txBody>
          <a:bodyPr/>
          <a:lstStyle/>
          <a:p>
            <a:r>
              <a:rPr lang="it-IT" sz="3200" b="1" dirty="0" smtClean="0"/>
              <a:t>Ottimizzazione economica della </a:t>
            </a:r>
            <a:r>
              <a:rPr lang="it-IT" sz="3200" b="1" dirty="0" err="1" smtClean="0"/>
              <a:t>supply</a:t>
            </a:r>
            <a:r>
              <a:rPr lang="it-IT" sz="3200" b="1" dirty="0" smtClean="0"/>
              <a:t> </a:t>
            </a:r>
            <a:r>
              <a:rPr lang="it-IT" sz="3200" b="1" dirty="0" err="1" smtClean="0"/>
              <a:t>chain</a:t>
            </a:r>
            <a:endParaRPr lang="it-IT" sz="3200" b="1" dirty="0"/>
          </a:p>
        </p:txBody>
      </p:sp>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5" name="Freccia in giù 4"/>
          <p:cNvSpPr/>
          <p:nvPr/>
        </p:nvSpPr>
        <p:spPr>
          <a:xfrm>
            <a:off x="4211960" y="2492896"/>
            <a:ext cx="79208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olo 1"/>
          <p:cNvSpPr txBox="1">
            <a:spLocks/>
          </p:cNvSpPr>
          <p:nvPr/>
        </p:nvSpPr>
        <p:spPr>
          <a:xfrm>
            <a:off x="467544" y="3282553"/>
            <a:ext cx="8352928" cy="57849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mj-lt"/>
                <a:ea typeface="+mj-ea"/>
                <a:cs typeface="+mj-cs"/>
              </a:rPr>
              <a:t>Fragilità del sistema per eventi estremi inattesi </a:t>
            </a:r>
            <a:endParaRPr kumimoji="0" lang="it-IT"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Freccia in giù 6"/>
          <p:cNvSpPr/>
          <p:nvPr/>
        </p:nvSpPr>
        <p:spPr>
          <a:xfrm>
            <a:off x="4283968" y="4221088"/>
            <a:ext cx="79208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p:cNvSpPr txBox="1">
            <a:spLocks/>
          </p:cNvSpPr>
          <p:nvPr/>
        </p:nvSpPr>
        <p:spPr>
          <a:xfrm>
            <a:off x="901824" y="5010745"/>
            <a:ext cx="7774632" cy="57849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smtClean="0">
                <a:ln>
                  <a:noFill/>
                </a:ln>
                <a:solidFill>
                  <a:schemeClr val="tx1"/>
                </a:solidFill>
                <a:effectLst/>
                <a:uLnTx/>
                <a:uFillTx/>
                <a:latin typeface="+mj-lt"/>
                <a:ea typeface="+mj-ea"/>
                <a:cs typeface="+mj-cs"/>
              </a:rPr>
              <a:t>Ottimizzazione vs resilienza = robustezza ?</a:t>
            </a:r>
            <a:endParaRPr kumimoji="0" lang="it-IT" sz="32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ttangolo 1"/>
          <p:cNvSpPr>
            <a:spLocks noChangeArrowheads="1"/>
          </p:cNvSpPr>
          <p:nvPr/>
        </p:nvSpPr>
        <p:spPr bwMode="auto">
          <a:xfrm>
            <a:off x="250825" y="908050"/>
            <a:ext cx="8605838" cy="915988"/>
          </a:xfrm>
          <a:prstGeom prst="rect">
            <a:avLst/>
          </a:prstGeom>
          <a:noFill/>
          <a:ln w="9525">
            <a:noFill/>
            <a:miter lim="800000"/>
            <a:headEnd/>
            <a:tailEnd/>
          </a:ln>
        </p:spPr>
        <p:txBody>
          <a:bodyPr>
            <a:spAutoFit/>
          </a:bodyPr>
          <a:lstStyle/>
          <a:p>
            <a:r>
              <a:rPr lang="en-US" sz="1800">
                <a:latin typeface="Palatino Linotype" pitchFamily="18" charset="0"/>
              </a:rPr>
              <a:t>Definizione di sviluppo sostenibile: “</a:t>
            </a:r>
            <a:r>
              <a:rPr lang="en-US" sz="1800" i="1">
                <a:latin typeface="Palatino Linotype" pitchFamily="18" charset="0"/>
              </a:rPr>
              <a:t>the sustainable development meets the needs of the present without compromising the ability of future generations to meet their own needs</a:t>
            </a:r>
            <a:r>
              <a:rPr lang="en-US" sz="1800">
                <a:latin typeface="Palatino Linotype" pitchFamily="18" charset="0"/>
              </a:rPr>
              <a:t>” (UN Brundtland Report, 1987)</a:t>
            </a:r>
            <a:endParaRPr lang="it-IT" sz="1800">
              <a:latin typeface="Palatino Linotype" pitchFamily="18" charset="0"/>
            </a:endParaRPr>
          </a:p>
        </p:txBody>
      </p:sp>
      <p:sp>
        <p:nvSpPr>
          <p:cNvPr id="17411" name="Rettangolo 2"/>
          <p:cNvSpPr>
            <a:spLocks noChangeArrowheads="1"/>
          </p:cNvSpPr>
          <p:nvPr/>
        </p:nvSpPr>
        <p:spPr bwMode="auto">
          <a:xfrm>
            <a:off x="266700" y="2566988"/>
            <a:ext cx="8589963" cy="641350"/>
          </a:xfrm>
          <a:prstGeom prst="rect">
            <a:avLst/>
          </a:prstGeom>
          <a:noFill/>
          <a:ln w="9525">
            <a:noFill/>
            <a:miter lim="800000"/>
            <a:headEnd/>
            <a:tailEnd/>
          </a:ln>
        </p:spPr>
        <p:txBody>
          <a:bodyPr>
            <a:spAutoFit/>
          </a:bodyPr>
          <a:lstStyle/>
          <a:p>
            <a:r>
              <a:rPr lang="en-US" sz="1800">
                <a:latin typeface="Palatino Linotype" pitchFamily="18" charset="0"/>
              </a:rPr>
              <a:t>Il contrasto </a:t>
            </a:r>
            <a:r>
              <a:rPr lang="en-US" sz="1800" b="1">
                <a:latin typeface="Palatino Linotype" pitchFamily="18" charset="0"/>
              </a:rPr>
              <a:t>temporale</a:t>
            </a:r>
            <a:r>
              <a:rPr lang="en-US" sz="1800">
                <a:latin typeface="Palatino Linotype" pitchFamily="18" charset="0"/>
              </a:rPr>
              <a:t> tra l’evoluzione della società (</a:t>
            </a:r>
            <a:r>
              <a:rPr lang="en-US" sz="1800" b="1" i="1">
                <a:latin typeface="Palatino Linotype" pitchFamily="18" charset="0"/>
              </a:rPr>
              <a:t>veloce</a:t>
            </a:r>
            <a:r>
              <a:rPr lang="en-US" sz="1800">
                <a:latin typeface="Palatino Linotype" pitchFamily="18" charset="0"/>
              </a:rPr>
              <a:t>) e il  susseguirsi dei cicli ambientali (</a:t>
            </a:r>
            <a:r>
              <a:rPr lang="en-US" sz="1800" b="1" i="1">
                <a:latin typeface="Palatino Linotype" pitchFamily="18" charset="0"/>
              </a:rPr>
              <a:t>lento</a:t>
            </a:r>
            <a:r>
              <a:rPr lang="en-US" sz="1800">
                <a:latin typeface="Palatino Linotype" pitchFamily="18" charset="0"/>
              </a:rPr>
              <a:t>)</a:t>
            </a:r>
            <a:endParaRPr lang="it-IT" sz="1800">
              <a:latin typeface="Palatino Linotype" pitchFamily="18" charset="0"/>
            </a:endParaRPr>
          </a:p>
        </p:txBody>
      </p:sp>
      <p:sp>
        <p:nvSpPr>
          <p:cNvPr id="17412" name="Rettangolo 3"/>
          <p:cNvSpPr>
            <a:spLocks noChangeArrowheads="1"/>
          </p:cNvSpPr>
          <p:nvPr/>
        </p:nvSpPr>
        <p:spPr bwMode="auto">
          <a:xfrm>
            <a:off x="288925" y="3500438"/>
            <a:ext cx="3630613" cy="1465262"/>
          </a:xfrm>
          <a:prstGeom prst="rect">
            <a:avLst/>
          </a:prstGeom>
          <a:noFill/>
          <a:ln w="9525">
            <a:noFill/>
            <a:miter lim="800000"/>
            <a:headEnd/>
            <a:tailEnd/>
          </a:ln>
        </p:spPr>
        <p:txBody>
          <a:bodyPr>
            <a:spAutoFit/>
          </a:bodyPr>
          <a:lstStyle/>
          <a:p>
            <a:pPr algn="ctr"/>
            <a:r>
              <a:rPr lang="en-US" sz="1800">
                <a:latin typeface="Palatino Linotype" pitchFamily="18" charset="0"/>
              </a:rPr>
              <a:t>Gli </a:t>
            </a:r>
            <a:r>
              <a:rPr lang="en-US" sz="1800" b="1">
                <a:latin typeface="Palatino Linotype" pitchFamily="18" charset="0"/>
              </a:rPr>
              <a:t>obiettivi </a:t>
            </a:r>
            <a:r>
              <a:rPr lang="en-US" sz="1800">
                <a:latin typeface="Palatino Linotype" pitchFamily="18" charset="0"/>
              </a:rPr>
              <a:t>chiave da perseguire per uno sviluppo sostenibile sono generalmente rappresentati attraverso una </a:t>
            </a:r>
            <a:r>
              <a:rPr lang="en-US" sz="1800" i="1">
                <a:latin typeface="Palatino Linotype" pitchFamily="18" charset="0"/>
              </a:rPr>
              <a:t>triple-bottom-line</a:t>
            </a:r>
            <a:r>
              <a:rPr lang="en-US" sz="1800">
                <a:latin typeface="Palatino Linotype" pitchFamily="18" charset="0"/>
              </a:rPr>
              <a:t> (</a:t>
            </a:r>
            <a:r>
              <a:rPr lang="en-US" sz="1800" b="1">
                <a:latin typeface="Palatino Linotype" pitchFamily="18" charset="0"/>
              </a:rPr>
              <a:t>TBL</a:t>
            </a:r>
            <a:r>
              <a:rPr lang="en-US" sz="1800">
                <a:latin typeface="Palatino Linotype" pitchFamily="18" charset="0"/>
              </a:rPr>
              <a:t>) </a:t>
            </a:r>
            <a:endParaRPr lang="it-IT" sz="1800">
              <a:latin typeface="Palatino Linotype" pitchFamily="18" charset="0"/>
            </a:endParaRPr>
          </a:p>
        </p:txBody>
      </p:sp>
      <p:sp>
        <p:nvSpPr>
          <p:cNvPr id="17413" name="Rectangle 29"/>
          <p:cNvSpPr>
            <a:spLocks noChangeArrowheads="1"/>
          </p:cNvSpPr>
          <p:nvPr/>
        </p:nvSpPr>
        <p:spPr bwMode="auto">
          <a:xfrm>
            <a:off x="152400" y="152400"/>
            <a:ext cx="9144000" cy="0"/>
          </a:xfrm>
          <a:prstGeom prst="rect">
            <a:avLst/>
          </a:prstGeom>
          <a:noFill/>
          <a:ln w="9525">
            <a:noFill/>
            <a:miter lim="800000"/>
            <a:headEnd/>
            <a:tailEnd/>
          </a:ln>
        </p:spPr>
        <p:txBody>
          <a:bodyPr wrap="none" anchor="ctr">
            <a:spAutoFit/>
          </a:bodyPr>
          <a:lstStyle/>
          <a:p>
            <a:endParaRPr lang="it-IT" sz="1800">
              <a:latin typeface="Palatino Linotype" pitchFamily="18" charset="0"/>
            </a:endParaRPr>
          </a:p>
        </p:txBody>
      </p:sp>
      <p:sp>
        <p:nvSpPr>
          <p:cNvPr id="17428" name="Rettangolo 60"/>
          <p:cNvSpPr>
            <a:spLocks noChangeArrowheads="1"/>
          </p:cNvSpPr>
          <p:nvPr/>
        </p:nvSpPr>
        <p:spPr bwMode="auto">
          <a:xfrm>
            <a:off x="179388" y="333375"/>
            <a:ext cx="5457825" cy="396875"/>
          </a:xfrm>
          <a:prstGeom prst="rect">
            <a:avLst/>
          </a:prstGeom>
          <a:noFill/>
          <a:ln w="9525">
            <a:noFill/>
            <a:miter lim="800000"/>
            <a:headEnd/>
            <a:tailEnd/>
          </a:ln>
        </p:spPr>
        <p:txBody>
          <a:bodyPr wrap="none">
            <a:spAutoFit/>
          </a:bodyPr>
          <a:lstStyle/>
          <a:p>
            <a:r>
              <a:rPr lang="en-US" sz="2000" b="1">
                <a:latin typeface="Palatino Linotype" pitchFamily="18" charset="0"/>
              </a:rPr>
              <a:t>INTRODUZIONE: </a:t>
            </a:r>
            <a:r>
              <a:rPr lang="en-US" sz="2000">
                <a:latin typeface="Palatino Linotype" pitchFamily="18" charset="0"/>
              </a:rPr>
              <a:t>Definizione di sostenibilità</a:t>
            </a:r>
          </a:p>
        </p:txBody>
      </p:sp>
      <p:sp>
        <p:nvSpPr>
          <p:cNvPr id="62" name="Freccia a destra con strisce 61"/>
          <p:cNvSpPr/>
          <p:nvPr/>
        </p:nvSpPr>
        <p:spPr>
          <a:xfrm rot="5400000">
            <a:off x="4219575" y="1920876"/>
            <a:ext cx="668337" cy="474662"/>
          </a:xfrm>
          <a:prstGeom prst="stripedRightArrow">
            <a:avLst>
              <a:gd name="adj1" fmla="val 45992"/>
              <a:gd name="adj2" fmla="val 41984"/>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15364" name="Picture 4" descr="http://www.tutebox.com/wp-content/uploads/2011/01/afb-People-Planet-Profit.jpg"/>
          <p:cNvPicPr>
            <a:picLocks noChangeAspect="1" noChangeArrowheads="1"/>
          </p:cNvPicPr>
          <p:nvPr/>
        </p:nvPicPr>
        <p:blipFill rotWithShape="1">
          <a:blip r:embed="rId3" cstate="print">
            <a:extLst/>
          </a:blip>
          <a:srcRect l="-11109" r="-8405"/>
          <a:stretch/>
        </p:blipFill>
        <p:spPr bwMode="auto">
          <a:xfrm>
            <a:off x="1331641" y="4962068"/>
            <a:ext cx="1224136" cy="987212"/>
          </a:xfrm>
          <a:prstGeom prst="flowChartManualOperation">
            <a:avLst/>
          </a:prstGeom>
          <a:noFill/>
          <a:extLst/>
        </p:spPr>
      </p:pic>
      <p:grpSp>
        <p:nvGrpSpPr>
          <p:cNvPr id="2" name="Gruppo 15364"/>
          <p:cNvGrpSpPr>
            <a:grpSpLocks/>
          </p:cNvGrpSpPr>
          <p:nvPr/>
        </p:nvGrpSpPr>
        <p:grpSpPr bwMode="auto">
          <a:xfrm>
            <a:off x="3059113" y="3086100"/>
            <a:ext cx="5846762" cy="3771900"/>
            <a:chOff x="2987824" y="3328937"/>
            <a:chExt cx="5844107" cy="3772471"/>
          </a:xfrm>
        </p:grpSpPr>
        <p:graphicFrame>
          <p:nvGraphicFramePr>
            <p:cNvPr id="63" name="Diagramma 62"/>
            <p:cNvGraphicFramePr/>
            <p:nvPr/>
          </p:nvGraphicFramePr>
          <p:xfrm>
            <a:off x="2987824" y="3328937"/>
            <a:ext cx="5844107" cy="37724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uppo 15362"/>
            <p:cNvGrpSpPr>
              <a:grpSpLocks/>
            </p:cNvGrpSpPr>
            <p:nvPr/>
          </p:nvGrpSpPr>
          <p:grpSpPr bwMode="auto">
            <a:xfrm>
              <a:off x="4644008" y="4190891"/>
              <a:ext cx="3167957" cy="1830397"/>
              <a:chOff x="5292080" y="3974867"/>
              <a:chExt cx="3167957" cy="1830397"/>
            </a:xfrm>
          </p:grpSpPr>
          <p:sp>
            <p:nvSpPr>
              <p:cNvPr id="17434" name="CasellaDiTesto 15359"/>
              <p:cNvSpPr txBox="1">
                <a:spLocks noChangeArrowheads="1"/>
              </p:cNvSpPr>
              <p:nvPr/>
            </p:nvSpPr>
            <p:spPr bwMode="auto">
              <a:xfrm>
                <a:off x="6084168" y="4437112"/>
                <a:ext cx="936104" cy="215444"/>
              </a:xfrm>
              <a:prstGeom prst="rect">
                <a:avLst/>
              </a:prstGeom>
              <a:noFill/>
              <a:ln w="9525">
                <a:noFill/>
                <a:miter lim="800000"/>
                <a:headEnd/>
                <a:tailEnd/>
              </a:ln>
            </p:spPr>
            <p:txBody>
              <a:bodyPr>
                <a:spAutoFit/>
              </a:bodyPr>
              <a:lstStyle/>
              <a:p>
                <a:r>
                  <a:rPr lang="it-IT" sz="800" b="1">
                    <a:latin typeface="Tahoma" pitchFamily="34" charset="0"/>
                    <a:cs typeface="Tahoma" pitchFamily="34" charset="0"/>
                  </a:rPr>
                  <a:t>SOSTENIBILE</a:t>
                </a:r>
              </a:p>
            </p:txBody>
          </p:sp>
          <p:sp>
            <p:nvSpPr>
              <p:cNvPr id="17435" name="CasellaDiTesto 66"/>
              <p:cNvSpPr txBox="1">
                <a:spLocks noChangeArrowheads="1"/>
              </p:cNvSpPr>
              <p:nvPr/>
            </p:nvSpPr>
            <p:spPr bwMode="auto">
              <a:xfrm>
                <a:off x="5292080" y="3974867"/>
                <a:ext cx="936104" cy="246221"/>
              </a:xfrm>
              <a:prstGeom prst="rect">
                <a:avLst/>
              </a:prstGeom>
              <a:noFill/>
              <a:ln w="9525">
                <a:noFill/>
                <a:miter lim="800000"/>
                <a:headEnd/>
                <a:tailEnd/>
              </a:ln>
            </p:spPr>
            <p:txBody>
              <a:bodyPr>
                <a:spAutoFit/>
              </a:bodyPr>
              <a:lstStyle/>
              <a:p>
                <a:r>
                  <a:rPr lang="it-IT" sz="1000" b="1">
                    <a:latin typeface="Tahoma" pitchFamily="34" charset="0"/>
                    <a:cs typeface="Tahoma" pitchFamily="34" charset="0"/>
                  </a:rPr>
                  <a:t>SOCIETA’</a:t>
                </a:r>
              </a:p>
            </p:txBody>
          </p:sp>
          <p:sp>
            <p:nvSpPr>
              <p:cNvPr id="17436" name="CasellaDiTesto 67"/>
              <p:cNvSpPr txBox="1">
                <a:spLocks noChangeArrowheads="1"/>
              </p:cNvSpPr>
              <p:nvPr/>
            </p:nvSpPr>
            <p:spPr bwMode="auto">
              <a:xfrm>
                <a:off x="7095260" y="4005064"/>
                <a:ext cx="1364777" cy="246221"/>
              </a:xfrm>
              <a:prstGeom prst="rect">
                <a:avLst/>
              </a:prstGeom>
              <a:noFill/>
              <a:ln w="9525">
                <a:noFill/>
                <a:miter lim="800000"/>
                <a:headEnd/>
                <a:tailEnd/>
              </a:ln>
            </p:spPr>
            <p:txBody>
              <a:bodyPr>
                <a:spAutoFit/>
              </a:bodyPr>
              <a:lstStyle/>
              <a:p>
                <a:r>
                  <a:rPr lang="it-IT" sz="1000" b="1">
                    <a:latin typeface="Tahoma" pitchFamily="34" charset="0"/>
                    <a:cs typeface="Tahoma" pitchFamily="34" charset="0"/>
                  </a:rPr>
                  <a:t>AMBIENTE</a:t>
                </a:r>
              </a:p>
            </p:txBody>
          </p:sp>
          <p:sp>
            <p:nvSpPr>
              <p:cNvPr id="17437" name="CasellaDiTesto 68"/>
              <p:cNvSpPr txBox="1">
                <a:spLocks noChangeArrowheads="1"/>
              </p:cNvSpPr>
              <p:nvPr/>
            </p:nvSpPr>
            <p:spPr bwMode="auto">
              <a:xfrm>
                <a:off x="6084168" y="5559043"/>
                <a:ext cx="936104" cy="246221"/>
              </a:xfrm>
              <a:prstGeom prst="rect">
                <a:avLst/>
              </a:prstGeom>
              <a:noFill/>
              <a:ln w="9525">
                <a:noFill/>
                <a:miter lim="800000"/>
                <a:headEnd/>
                <a:tailEnd/>
              </a:ln>
            </p:spPr>
            <p:txBody>
              <a:bodyPr>
                <a:spAutoFit/>
              </a:bodyPr>
              <a:lstStyle/>
              <a:p>
                <a:r>
                  <a:rPr lang="it-IT" sz="1000" b="1">
                    <a:latin typeface="Tahoma" pitchFamily="34" charset="0"/>
                    <a:cs typeface="Tahoma" pitchFamily="34" charset="0"/>
                  </a:rPr>
                  <a:t>ECONOMIA</a:t>
                </a:r>
              </a:p>
            </p:txBody>
          </p:sp>
        </p:grpSp>
      </p:grpSp>
      <p:sp>
        <p:nvSpPr>
          <p:cNvPr id="19" name="Segnaposto piè di pagina 3"/>
          <p:cNvSpPr>
            <a:spLocks noGrp="1"/>
          </p:cNvSpPr>
          <p:nvPr>
            <p:ph type="ftr" sz="quarter" idx="11"/>
          </p:nvPr>
        </p:nvSpPr>
        <p:spPr>
          <a:xfrm>
            <a:off x="152400" y="6453336"/>
            <a:ext cx="8884096" cy="365125"/>
          </a:xfrm>
        </p:spPr>
        <p:txBody>
          <a:bodyPr/>
          <a:lstStyle/>
          <a:p>
            <a:r>
              <a:rPr lang="it-IT" dirty="0" smtClean="0"/>
              <a:t>Edifici industriali e sisma: la lezione del terremoto dell’Emilia - </a:t>
            </a:r>
            <a:r>
              <a:rPr lang="it-IT" b="0" i="1" dirty="0" smtClean="0"/>
              <a:t>Prof. Ing. Gaetano Manfredi</a:t>
            </a:r>
            <a:endParaRPr lang="it-IT" b="0" i="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9"/>
          <p:cNvSpPr>
            <a:spLocks noChangeArrowheads="1"/>
          </p:cNvSpPr>
          <p:nvPr/>
        </p:nvSpPr>
        <p:spPr bwMode="auto">
          <a:xfrm>
            <a:off x="152400" y="152400"/>
            <a:ext cx="9144000" cy="0"/>
          </a:xfrm>
          <a:prstGeom prst="rect">
            <a:avLst/>
          </a:prstGeom>
          <a:noFill/>
          <a:ln w="9525">
            <a:noFill/>
            <a:miter lim="800000"/>
            <a:headEnd/>
            <a:tailEnd/>
          </a:ln>
        </p:spPr>
        <p:txBody>
          <a:bodyPr wrap="none" anchor="ctr">
            <a:spAutoFit/>
          </a:bodyPr>
          <a:lstStyle/>
          <a:p>
            <a:endParaRPr lang="it-IT" sz="1800">
              <a:latin typeface="Palatino Linotype" pitchFamily="18" charset="0"/>
            </a:endParaRPr>
          </a:p>
        </p:txBody>
      </p:sp>
      <p:sp>
        <p:nvSpPr>
          <p:cNvPr id="19473" name="Rettangolo 60"/>
          <p:cNvSpPr>
            <a:spLocks noChangeArrowheads="1"/>
          </p:cNvSpPr>
          <p:nvPr/>
        </p:nvSpPr>
        <p:spPr bwMode="auto">
          <a:xfrm>
            <a:off x="107950" y="333375"/>
            <a:ext cx="5521325" cy="396875"/>
          </a:xfrm>
          <a:prstGeom prst="rect">
            <a:avLst/>
          </a:prstGeom>
          <a:noFill/>
          <a:ln w="9525">
            <a:noFill/>
            <a:miter lim="800000"/>
            <a:headEnd/>
            <a:tailEnd/>
          </a:ln>
        </p:spPr>
        <p:txBody>
          <a:bodyPr wrap="none">
            <a:spAutoFit/>
          </a:bodyPr>
          <a:lstStyle/>
          <a:p>
            <a:r>
              <a:rPr lang="en-US" sz="2000" b="1">
                <a:latin typeface="Palatino Linotype" pitchFamily="18" charset="0"/>
              </a:rPr>
              <a:t>INTRODUZIONE : </a:t>
            </a:r>
            <a:r>
              <a:rPr lang="en-US" sz="2000">
                <a:latin typeface="Palatino Linotype" pitchFamily="18" charset="0"/>
              </a:rPr>
              <a:t>Definizione di sostenibilità</a:t>
            </a:r>
          </a:p>
        </p:txBody>
      </p:sp>
      <p:sp>
        <p:nvSpPr>
          <p:cNvPr id="19474" name="Rectangle 3"/>
          <p:cNvSpPr>
            <a:spLocks noChangeArrowheads="1"/>
          </p:cNvSpPr>
          <p:nvPr/>
        </p:nvSpPr>
        <p:spPr bwMode="auto">
          <a:xfrm>
            <a:off x="1082675" y="1233488"/>
            <a:ext cx="7848600" cy="3324225"/>
          </a:xfrm>
          <a:prstGeom prst="rect">
            <a:avLst/>
          </a:prstGeom>
          <a:noFill/>
          <a:ln w="9525">
            <a:noFill/>
            <a:miter lim="800000"/>
            <a:headEnd/>
            <a:tailEnd/>
          </a:ln>
          <a:effectLst/>
        </p:spPr>
        <p:txBody>
          <a:bodyPr>
            <a:spAutoFit/>
          </a:bodyPr>
          <a:lstStyle/>
          <a:p>
            <a:pPr>
              <a:spcBef>
                <a:spcPct val="50000"/>
              </a:spcBef>
            </a:pPr>
            <a:r>
              <a:rPr lang="en-US" sz="2000">
                <a:latin typeface="Palatino Linotype" pitchFamily="18" charset="0"/>
              </a:rPr>
              <a:t>“… we commit ourselves to undertaking concrete actions and measures at all levels and to enhancing international cooperation, taking into account the Rio principles. These efforts will also promote the integration of the three components of sustainable development — economic development, social development and environmental protection — as interdependent and mutually reinforcing pillars…” (United Nations World Summit, 2005)</a:t>
            </a:r>
          </a:p>
          <a:p>
            <a:pPr>
              <a:spcBef>
                <a:spcPct val="50000"/>
              </a:spcBef>
            </a:pPr>
            <a:r>
              <a:rPr lang="it-IT" sz="2000">
                <a:latin typeface="Palatino Linotype" pitchFamily="18" charset="0"/>
              </a:rPr>
              <a:t>Lo sviluppo del costruito urbano va guidato secondo un approccio alla sostenibilità, perseguendo </a:t>
            </a:r>
            <a:r>
              <a:rPr lang="it-IT" sz="2000" b="1" i="1">
                <a:latin typeface="Palatino Linotype" pitchFamily="18" charset="0"/>
              </a:rPr>
              <a:t>contemporaneamente </a:t>
            </a:r>
            <a:r>
              <a:rPr lang="it-IT" sz="2000">
                <a:latin typeface="Palatino Linotype" pitchFamily="18" charset="0"/>
              </a:rPr>
              <a:t>lo sviluppo economico, il benessere sociale e la protezione dell’ambiente.</a:t>
            </a:r>
          </a:p>
        </p:txBody>
      </p:sp>
      <p:pic>
        <p:nvPicPr>
          <p:cNvPr id="36" name="Picture 4" descr="http://www.tutebox.com/wp-content/uploads/2011/01/afb-People-Planet-Profit.jpg"/>
          <p:cNvPicPr>
            <a:picLocks noChangeAspect="1" noChangeArrowheads="1"/>
          </p:cNvPicPr>
          <p:nvPr/>
        </p:nvPicPr>
        <p:blipFill rotWithShape="1">
          <a:blip r:embed="rId3" cstate="print">
            <a:extLst/>
          </a:blip>
          <a:srcRect l="-11109" r="-8405"/>
          <a:stretch/>
        </p:blipFill>
        <p:spPr bwMode="auto">
          <a:xfrm>
            <a:off x="1205225" y="5063242"/>
            <a:ext cx="1032024" cy="832282"/>
          </a:xfrm>
          <a:prstGeom prst="flowChartManualOperation">
            <a:avLst/>
          </a:prstGeom>
          <a:noFill/>
          <a:effectLst>
            <a:outerShdw blurRad="50800" dist="38100" dir="2700000" algn="tl" rotWithShape="0">
              <a:prstClr val="black">
                <a:alpha val="40000"/>
              </a:prstClr>
            </a:outerShdw>
          </a:effectLst>
          <a:extLst/>
        </p:spPr>
      </p:pic>
      <p:sp>
        <p:nvSpPr>
          <p:cNvPr id="37" name="Freccia a destra con strisce 36"/>
          <p:cNvSpPr/>
          <p:nvPr/>
        </p:nvSpPr>
        <p:spPr>
          <a:xfrm rot="5400000">
            <a:off x="4307682" y="4574381"/>
            <a:ext cx="503238" cy="473075"/>
          </a:xfrm>
          <a:prstGeom prst="stripedRightArrow">
            <a:avLst>
              <a:gd name="adj1" fmla="val 45992"/>
              <a:gd name="adj2" fmla="val 41984"/>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19477" name="Rectangle 3"/>
          <p:cNvSpPr>
            <a:spLocks noChangeArrowheads="1"/>
          </p:cNvSpPr>
          <p:nvPr/>
        </p:nvSpPr>
        <p:spPr bwMode="auto">
          <a:xfrm>
            <a:off x="2339975" y="5303838"/>
            <a:ext cx="6048375" cy="862012"/>
          </a:xfrm>
          <a:prstGeom prst="rect">
            <a:avLst/>
          </a:prstGeom>
          <a:noFill/>
          <a:ln w="9525">
            <a:noFill/>
            <a:miter lim="800000"/>
            <a:headEnd/>
            <a:tailEnd/>
          </a:ln>
          <a:effectLst/>
        </p:spPr>
        <p:txBody>
          <a:bodyPr>
            <a:spAutoFit/>
          </a:bodyPr>
          <a:lstStyle/>
          <a:p>
            <a:pPr>
              <a:spcBef>
                <a:spcPct val="50000"/>
              </a:spcBef>
            </a:pPr>
            <a:r>
              <a:rPr lang="it-IT" sz="2000">
                <a:latin typeface="Palatino Linotype" pitchFamily="18" charset="0"/>
              </a:rPr>
              <a:t>Quali sono gli obiettivi da perseguire? </a:t>
            </a:r>
          </a:p>
          <a:p>
            <a:pPr>
              <a:spcBef>
                <a:spcPct val="50000"/>
              </a:spcBef>
            </a:pPr>
            <a:endParaRPr lang="it-IT" sz="2000">
              <a:latin typeface="Palatino Linotype" pitchFamily="18" charset="0"/>
            </a:endParaRPr>
          </a:p>
        </p:txBody>
      </p:sp>
      <p:sp>
        <p:nvSpPr>
          <p:cNvPr id="9"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ttangolo 60"/>
          <p:cNvSpPr>
            <a:spLocks noChangeArrowheads="1"/>
          </p:cNvSpPr>
          <p:nvPr/>
        </p:nvSpPr>
        <p:spPr bwMode="auto">
          <a:xfrm>
            <a:off x="3276600" y="115888"/>
            <a:ext cx="2817813" cy="396875"/>
          </a:xfrm>
          <a:prstGeom prst="rect">
            <a:avLst/>
          </a:prstGeom>
          <a:noFill/>
          <a:ln w="9525">
            <a:noFill/>
            <a:miter lim="800000"/>
            <a:headEnd/>
            <a:tailEnd/>
          </a:ln>
        </p:spPr>
        <p:txBody>
          <a:bodyPr wrap="none">
            <a:spAutoFit/>
          </a:bodyPr>
          <a:lstStyle/>
          <a:p>
            <a:r>
              <a:rPr lang="en-US" sz="2000" b="1">
                <a:latin typeface="Palatino Linotype" pitchFamily="18" charset="0"/>
              </a:rPr>
              <a:t>La sostenibilità sociale</a:t>
            </a:r>
          </a:p>
        </p:txBody>
      </p:sp>
      <p:sp>
        <p:nvSpPr>
          <p:cNvPr id="15363" name="Rectangle 3"/>
          <p:cNvSpPr>
            <a:spLocks noChangeArrowheads="1"/>
          </p:cNvSpPr>
          <p:nvPr/>
        </p:nvSpPr>
        <p:spPr bwMode="auto">
          <a:xfrm>
            <a:off x="250825" y="788988"/>
            <a:ext cx="3889375" cy="2282825"/>
          </a:xfrm>
          <a:prstGeom prst="rect">
            <a:avLst/>
          </a:prstGeom>
          <a:noFill/>
          <a:ln w="9525">
            <a:noFill/>
            <a:miter lim="800000"/>
            <a:headEnd/>
            <a:tailEnd/>
          </a:ln>
          <a:effectLst/>
        </p:spPr>
        <p:txBody>
          <a:bodyPr anchor="ctr">
            <a:spAutoFit/>
          </a:bodyPr>
          <a:lstStyle/>
          <a:p>
            <a:pPr eaLnBrk="0" hangingPunct="0"/>
            <a:r>
              <a:rPr lang="it-IT" sz="2400">
                <a:solidFill>
                  <a:srgbClr val="000000"/>
                </a:solidFill>
              </a:rPr>
              <a:t>Spesso il concetto di sostenibilità è confuso con la sola sostenibilità ambientale, che è solo un’aliquota della sostenibilità complessiva</a:t>
            </a:r>
          </a:p>
          <a:p>
            <a:pPr eaLnBrk="0" hangingPunct="0"/>
            <a:endParaRPr lang="it-IT" sz="2400">
              <a:solidFill>
                <a:srgbClr val="000000"/>
              </a:solidFill>
            </a:endParaRPr>
          </a:p>
        </p:txBody>
      </p:sp>
      <p:pic>
        <p:nvPicPr>
          <p:cNvPr id="15366" name="Picture 6" descr="secular_humanism"/>
          <p:cNvPicPr>
            <a:picLocks noChangeAspect="1" noChangeArrowheads="1"/>
          </p:cNvPicPr>
          <p:nvPr/>
        </p:nvPicPr>
        <p:blipFill>
          <a:blip r:embed="rId3" cstate="print"/>
          <a:srcRect/>
          <a:stretch>
            <a:fillRect/>
          </a:stretch>
        </p:blipFill>
        <p:spPr bwMode="auto">
          <a:xfrm>
            <a:off x="4140200" y="620713"/>
            <a:ext cx="2095500" cy="2105025"/>
          </a:xfrm>
          <a:prstGeom prst="rect">
            <a:avLst/>
          </a:prstGeom>
          <a:noFill/>
        </p:spPr>
      </p:pic>
      <p:sp>
        <p:nvSpPr>
          <p:cNvPr id="15367" name="Rectangle 7"/>
          <p:cNvSpPr>
            <a:spLocks noChangeArrowheads="1"/>
          </p:cNvSpPr>
          <p:nvPr/>
        </p:nvSpPr>
        <p:spPr bwMode="auto">
          <a:xfrm>
            <a:off x="6300788" y="1341438"/>
            <a:ext cx="863600" cy="519112"/>
          </a:xfrm>
          <a:prstGeom prst="rect">
            <a:avLst/>
          </a:prstGeom>
          <a:noFill/>
          <a:ln w="9525">
            <a:noFill/>
            <a:miter lim="800000"/>
            <a:headEnd/>
            <a:tailEnd/>
          </a:ln>
          <a:effectLst/>
        </p:spPr>
        <p:txBody>
          <a:bodyPr anchor="ctr">
            <a:spAutoFit/>
          </a:bodyPr>
          <a:lstStyle/>
          <a:p>
            <a:pPr eaLnBrk="0" hangingPunct="0"/>
            <a:r>
              <a:rPr lang="it-IT" sz="2800">
                <a:solidFill>
                  <a:srgbClr val="000000"/>
                </a:solidFill>
              </a:rPr>
              <a:t>vs.</a:t>
            </a:r>
            <a:endParaRPr lang="it-IT" sz="2800"/>
          </a:p>
        </p:txBody>
      </p:sp>
      <p:pic>
        <p:nvPicPr>
          <p:cNvPr id="15373" name="Picture 13" descr="ecologia1"/>
          <p:cNvPicPr>
            <a:picLocks noChangeAspect="1" noChangeArrowheads="1"/>
          </p:cNvPicPr>
          <p:nvPr/>
        </p:nvPicPr>
        <p:blipFill>
          <a:blip r:embed="rId4" cstate="print"/>
          <a:srcRect l="17604" r="12891"/>
          <a:stretch>
            <a:fillRect/>
          </a:stretch>
        </p:blipFill>
        <p:spPr bwMode="auto">
          <a:xfrm>
            <a:off x="6950075" y="684213"/>
            <a:ext cx="1943100" cy="2097087"/>
          </a:xfrm>
          <a:prstGeom prst="rect">
            <a:avLst/>
          </a:prstGeom>
          <a:noFill/>
        </p:spPr>
      </p:pic>
      <p:sp>
        <p:nvSpPr>
          <p:cNvPr id="15374" name="Rectangle 14"/>
          <p:cNvSpPr>
            <a:spLocks noChangeArrowheads="1"/>
          </p:cNvSpPr>
          <p:nvPr/>
        </p:nvSpPr>
        <p:spPr bwMode="auto">
          <a:xfrm>
            <a:off x="4284663" y="2708275"/>
            <a:ext cx="4249737" cy="641350"/>
          </a:xfrm>
          <a:prstGeom prst="rect">
            <a:avLst/>
          </a:prstGeom>
          <a:noFill/>
          <a:ln w="9525">
            <a:noFill/>
            <a:miter lim="800000"/>
            <a:headEnd/>
            <a:tailEnd/>
          </a:ln>
          <a:effectLst/>
        </p:spPr>
        <p:txBody>
          <a:bodyPr anchor="ctr">
            <a:spAutoFit/>
          </a:bodyPr>
          <a:lstStyle/>
          <a:p>
            <a:pPr eaLnBrk="0" hangingPunct="0"/>
            <a:r>
              <a:rPr lang="it-IT" sz="1800">
                <a:solidFill>
                  <a:srgbClr val="000000"/>
                </a:solidFill>
              </a:rPr>
              <a:t>…Umanesimo          vs.              Ecologia…</a:t>
            </a:r>
          </a:p>
          <a:p>
            <a:pPr eaLnBrk="0" hangingPunct="0"/>
            <a:endParaRPr lang="it-IT" sz="1800"/>
          </a:p>
        </p:txBody>
      </p:sp>
      <p:pic>
        <p:nvPicPr>
          <p:cNvPr id="15376" name="Immagine 3" descr="capannoni sisma fotovoltaico"/>
          <p:cNvPicPr>
            <a:picLocks noChangeAspect="1" noChangeArrowheads="1"/>
          </p:cNvPicPr>
          <p:nvPr/>
        </p:nvPicPr>
        <p:blipFill>
          <a:blip r:embed="rId5" cstate="print"/>
          <a:srcRect t="17177" r="10722"/>
          <a:stretch>
            <a:fillRect/>
          </a:stretch>
        </p:blipFill>
        <p:spPr bwMode="auto">
          <a:xfrm>
            <a:off x="250825" y="3500438"/>
            <a:ext cx="4270375" cy="2682875"/>
          </a:xfrm>
          <a:prstGeom prst="rect">
            <a:avLst/>
          </a:prstGeom>
          <a:noFill/>
          <a:ln w="9525">
            <a:noFill/>
            <a:miter lim="800000"/>
            <a:headEnd/>
            <a:tailEnd/>
          </a:ln>
        </p:spPr>
      </p:pic>
      <p:pic>
        <p:nvPicPr>
          <p:cNvPr id="15377" name="Immagine 4" descr="capannoni sisma fotovoltaico2"/>
          <p:cNvPicPr>
            <a:picLocks noChangeAspect="1" noChangeArrowheads="1"/>
          </p:cNvPicPr>
          <p:nvPr/>
        </p:nvPicPr>
        <p:blipFill>
          <a:blip r:embed="rId6" cstate="print"/>
          <a:srcRect t="19989" r="8557"/>
          <a:stretch>
            <a:fillRect/>
          </a:stretch>
        </p:blipFill>
        <p:spPr bwMode="auto">
          <a:xfrm>
            <a:off x="4572000" y="3521075"/>
            <a:ext cx="4537075" cy="2643188"/>
          </a:xfrm>
          <a:prstGeom prst="rect">
            <a:avLst/>
          </a:prstGeom>
          <a:noFill/>
          <a:ln w="9525">
            <a:noFill/>
            <a:miter lim="800000"/>
            <a:headEnd/>
            <a:tailEnd/>
          </a:ln>
        </p:spPr>
      </p:pic>
      <p:sp>
        <p:nvSpPr>
          <p:cNvPr id="15378" name="Rectangle 18"/>
          <p:cNvSpPr>
            <a:spLocks noChangeArrowheads="1"/>
          </p:cNvSpPr>
          <p:nvPr/>
        </p:nvSpPr>
        <p:spPr bwMode="auto">
          <a:xfrm>
            <a:off x="769938" y="6230938"/>
            <a:ext cx="7689850" cy="366712"/>
          </a:xfrm>
          <a:prstGeom prst="rect">
            <a:avLst/>
          </a:prstGeom>
          <a:noFill/>
          <a:ln w="9525">
            <a:noFill/>
            <a:miter lim="800000"/>
            <a:headEnd/>
            <a:tailEnd/>
          </a:ln>
          <a:effectLst/>
        </p:spPr>
        <p:txBody>
          <a:bodyPr wrap="none" anchor="ctr">
            <a:spAutoFit/>
          </a:bodyPr>
          <a:lstStyle/>
          <a:p>
            <a:r>
              <a:rPr lang="it-IT" altLang="zh-CN" sz="1800">
                <a:ea typeface="宋体" charset="-122"/>
              </a:rPr>
              <a:t>Collasso di edifici industriali in Emilia dotati di impianti fotovoltaici in copertura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ttangolo 60"/>
          <p:cNvSpPr>
            <a:spLocks noChangeArrowheads="1"/>
          </p:cNvSpPr>
          <p:nvPr/>
        </p:nvSpPr>
        <p:spPr bwMode="auto">
          <a:xfrm>
            <a:off x="3276600" y="188913"/>
            <a:ext cx="2817813" cy="396875"/>
          </a:xfrm>
          <a:prstGeom prst="rect">
            <a:avLst/>
          </a:prstGeom>
          <a:noFill/>
          <a:ln w="9525">
            <a:noFill/>
            <a:miter lim="800000"/>
            <a:headEnd/>
            <a:tailEnd/>
          </a:ln>
        </p:spPr>
        <p:txBody>
          <a:bodyPr wrap="none">
            <a:spAutoFit/>
          </a:bodyPr>
          <a:lstStyle/>
          <a:p>
            <a:r>
              <a:rPr lang="en-US" sz="2000" b="1">
                <a:latin typeface="Palatino Linotype" pitchFamily="18" charset="0"/>
              </a:rPr>
              <a:t>La sostenibilità sociale</a:t>
            </a:r>
          </a:p>
        </p:txBody>
      </p:sp>
      <p:sp>
        <p:nvSpPr>
          <p:cNvPr id="21507" name="Rectangle 3"/>
          <p:cNvSpPr>
            <a:spLocks noChangeArrowheads="1"/>
          </p:cNvSpPr>
          <p:nvPr/>
        </p:nvSpPr>
        <p:spPr bwMode="auto">
          <a:xfrm>
            <a:off x="250825" y="1141413"/>
            <a:ext cx="3889375" cy="2647950"/>
          </a:xfrm>
          <a:prstGeom prst="rect">
            <a:avLst/>
          </a:prstGeom>
          <a:noFill/>
          <a:ln w="9525">
            <a:noFill/>
            <a:miter lim="800000"/>
            <a:headEnd/>
            <a:tailEnd/>
          </a:ln>
          <a:effectLst/>
        </p:spPr>
        <p:txBody>
          <a:bodyPr anchor="ctr">
            <a:spAutoFit/>
          </a:bodyPr>
          <a:lstStyle/>
          <a:p>
            <a:pPr eaLnBrk="0" hangingPunct="0"/>
            <a:r>
              <a:rPr lang="it-IT" sz="2400">
                <a:solidFill>
                  <a:srgbClr val="000000"/>
                </a:solidFill>
              </a:rPr>
              <a:t>Garantire il benessere, la qualità della vita e la SICUREZZA degli occupanti è essenziale per garantire la sostenibilità delle costruzioni</a:t>
            </a:r>
          </a:p>
          <a:p>
            <a:pPr eaLnBrk="0" hangingPunct="0"/>
            <a:endParaRPr lang="it-IT" sz="2400">
              <a:solidFill>
                <a:srgbClr val="000000"/>
              </a:solidFill>
            </a:endParaRPr>
          </a:p>
          <a:p>
            <a:pPr eaLnBrk="0" hangingPunct="0"/>
            <a:endParaRPr lang="it-IT" sz="2400"/>
          </a:p>
        </p:txBody>
      </p:sp>
      <p:pic>
        <p:nvPicPr>
          <p:cNvPr id="21508" name="Picture 4" descr="secular_humanism"/>
          <p:cNvPicPr>
            <a:picLocks noChangeAspect="1" noChangeArrowheads="1"/>
          </p:cNvPicPr>
          <p:nvPr/>
        </p:nvPicPr>
        <p:blipFill>
          <a:blip r:embed="rId3" cstate="print"/>
          <a:srcRect/>
          <a:stretch>
            <a:fillRect/>
          </a:stretch>
        </p:blipFill>
        <p:spPr bwMode="auto">
          <a:xfrm>
            <a:off x="4140200" y="908050"/>
            <a:ext cx="2095500" cy="2105025"/>
          </a:xfrm>
          <a:prstGeom prst="rect">
            <a:avLst/>
          </a:prstGeom>
          <a:noFill/>
        </p:spPr>
      </p:pic>
      <p:sp>
        <p:nvSpPr>
          <p:cNvPr id="21509" name="Rectangle 5"/>
          <p:cNvSpPr>
            <a:spLocks noChangeArrowheads="1"/>
          </p:cNvSpPr>
          <p:nvPr/>
        </p:nvSpPr>
        <p:spPr bwMode="auto">
          <a:xfrm>
            <a:off x="6300788" y="1628775"/>
            <a:ext cx="863600" cy="519113"/>
          </a:xfrm>
          <a:prstGeom prst="rect">
            <a:avLst/>
          </a:prstGeom>
          <a:noFill/>
          <a:ln w="9525">
            <a:noFill/>
            <a:miter lim="800000"/>
            <a:headEnd/>
            <a:tailEnd/>
          </a:ln>
          <a:effectLst/>
        </p:spPr>
        <p:txBody>
          <a:bodyPr anchor="ctr">
            <a:spAutoFit/>
          </a:bodyPr>
          <a:lstStyle/>
          <a:p>
            <a:pPr eaLnBrk="0" hangingPunct="0"/>
            <a:r>
              <a:rPr lang="it-IT" sz="2800">
                <a:solidFill>
                  <a:srgbClr val="000000"/>
                </a:solidFill>
              </a:rPr>
              <a:t>vs.</a:t>
            </a:r>
            <a:endParaRPr lang="it-IT" sz="2800"/>
          </a:p>
        </p:txBody>
      </p:sp>
      <p:pic>
        <p:nvPicPr>
          <p:cNvPr id="21510" name="Picture 6" descr="albero_uomo_ecologia_profonda"/>
          <p:cNvPicPr>
            <a:picLocks noChangeAspect="1" noChangeArrowheads="1"/>
          </p:cNvPicPr>
          <p:nvPr/>
        </p:nvPicPr>
        <p:blipFill>
          <a:blip r:embed="rId4" cstate="print"/>
          <a:srcRect/>
          <a:stretch>
            <a:fillRect/>
          </a:stretch>
        </p:blipFill>
        <p:spPr bwMode="auto">
          <a:xfrm>
            <a:off x="3419475" y="3716338"/>
            <a:ext cx="2520950" cy="2470150"/>
          </a:xfrm>
          <a:prstGeom prst="rect">
            <a:avLst/>
          </a:prstGeom>
          <a:noFill/>
        </p:spPr>
      </p:pic>
      <p:pic>
        <p:nvPicPr>
          <p:cNvPr id="21511" name="Picture 7" descr="ecologia1"/>
          <p:cNvPicPr>
            <a:picLocks noChangeAspect="1" noChangeArrowheads="1"/>
          </p:cNvPicPr>
          <p:nvPr/>
        </p:nvPicPr>
        <p:blipFill>
          <a:blip r:embed="rId5" cstate="print"/>
          <a:srcRect l="17604" r="12891"/>
          <a:stretch>
            <a:fillRect/>
          </a:stretch>
        </p:blipFill>
        <p:spPr bwMode="auto">
          <a:xfrm>
            <a:off x="6950075" y="971550"/>
            <a:ext cx="1943100" cy="2097088"/>
          </a:xfrm>
          <a:prstGeom prst="rect">
            <a:avLst/>
          </a:prstGeom>
          <a:noFill/>
        </p:spPr>
      </p:pic>
      <p:sp>
        <p:nvSpPr>
          <p:cNvPr id="21512" name="Rectangle 8"/>
          <p:cNvSpPr>
            <a:spLocks noChangeArrowheads="1"/>
          </p:cNvSpPr>
          <p:nvPr/>
        </p:nvSpPr>
        <p:spPr bwMode="auto">
          <a:xfrm>
            <a:off x="4284663" y="3213100"/>
            <a:ext cx="4249737" cy="641350"/>
          </a:xfrm>
          <a:prstGeom prst="rect">
            <a:avLst/>
          </a:prstGeom>
          <a:noFill/>
          <a:ln w="9525">
            <a:noFill/>
            <a:miter lim="800000"/>
            <a:headEnd/>
            <a:tailEnd/>
          </a:ln>
          <a:effectLst/>
        </p:spPr>
        <p:txBody>
          <a:bodyPr anchor="ctr">
            <a:spAutoFit/>
          </a:bodyPr>
          <a:lstStyle/>
          <a:p>
            <a:pPr eaLnBrk="0" hangingPunct="0"/>
            <a:r>
              <a:rPr lang="it-IT" sz="1800">
                <a:solidFill>
                  <a:srgbClr val="000000"/>
                </a:solidFill>
              </a:rPr>
              <a:t>…Umanesimo          vs.              Ecologia…</a:t>
            </a:r>
          </a:p>
          <a:p>
            <a:pPr eaLnBrk="0" hangingPunct="0"/>
            <a:endParaRPr lang="it-IT" sz="1800"/>
          </a:p>
        </p:txBody>
      </p:sp>
      <p:sp>
        <p:nvSpPr>
          <p:cNvPr id="21513" name="Rectangle 9"/>
          <p:cNvSpPr>
            <a:spLocks noChangeArrowheads="1"/>
          </p:cNvSpPr>
          <p:nvPr/>
        </p:nvSpPr>
        <p:spPr bwMode="auto">
          <a:xfrm>
            <a:off x="3492500" y="6262688"/>
            <a:ext cx="2663825" cy="641350"/>
          </a:xfrm>
          <a:prstGeom prst="rect">
            <a:avLst/>
          </a:prstGeom>
          <a:noFill/>
          <a:ln w="9525">
            <a:noFill/>
            <a:miter lim="800000"/>
            <a:headEnd/>
            <a:tailEnd/>
          </a:ln>
          <a:effectLst/>
        </p:spPr>
        <p:txBody>
          <a:bodyPr anchor="ctr">
            <a:spAutoFit/>
          </a:bodyPr>
          <a:lstStyle/>
          <a:p>
            <a:pPr eaLnBrk="0" hangingPunct="0"/>
            <a:r>
              <a:rPr lang="it-IT" sz="1800">
                <a:solidFill>
                  <a:srgbClr val="000000"/>
                </a:solidFill>
              </a:rPr>
              <a:t>… la giusta sintesi…</a:t>
            </a:r>
          </a:p>
          <a:p>
            <a:pPr eaLnBrk="0" hangingPunct="0"/>
            <a:endParaRPr lang="it-IT" sz="18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ttangolo 60"/>
          <p:cNvSpPr>
            <a:spLocks noChangeArrowheads="1"/>
          </p:cNvSpPr>
          <p:nvPr/>
        </p:nvSpPr>
        <p:spPr bwMode="auto">
          <a:xfrm>
            <a:off x="250825" y="0"/>
            <a:ext cx="4833938" cy="701675"/>
          </a:xfrm>
          <a:prstGeom prst="rect">
            <a:avLst/>
          </a:prstGeom>
          <a:noFill/>
          <a:ln w="9525">
            <a:noFill/>
            <a:miter lim="800000"/>
            <a:headEnd/>
            <a:tailEnd/>
          </a:ln>
        </p:spPr>
        <p:txBody>
          <a:bodyPr wrap="none">
            <a:spAutoFit/>
          </a:bodyPr>
          <a:lstStyle/>
          <a:p>
            <a:r>
              <a:rPr lang="en-US" sz="2000" b="1">
                <a:latin typeface="Palatino Linotype" pitchFamily="18" charset="0"/>
              </a:rPr>
              <a:t>Aspetti chiave della sostenibilità sociale</a:t>
            </a:r>
          </a:p>
          <a:p>
            <a:r>
              <a:rPr lang="en-US" sz="2000" b="1">
                <a:latin typeface="Palatino Linotype" pitchFamily="18" charset="0"/>
              </a:rPr>
              <a:t>Gestire i cigni neri </a:t>
            </a:r>
          </a:p>
        </p:txBody>
      </p:sp>
      <p:sp>
        <p:nvSpPr>
          <p:cNvPr id="5123" name="Rectangle 3"/>
          <p:cNvSpPr>
            <a:spLocks noChangeArrowheads="1"/>
          </p:cNvSpPr>
          <p:nvPr/>
        </p:nvSpPr>
        <p:spPr bwMode="auto">
          <a:xfrm>
            <a:off x="323850" y="750888"/>
            <a:ext cx="4679950" cy="6134100"/>
          </a:xfrm>
          <a:prstGeom prst="rect">
            <a:avLst/>
          </a:prstGeom>
          <a:noFill/>
          <a:ln w="9525">
            <a:noFill/>
            <a:miter lim="800000"/>
            <a:headEnd/>
            <a:tailEnd/>
          </a:ln>
          <a:effectLst/>
        </p:spPr>
        <p:txBody>
          <a:bodyPr anchor="ctr">
            <a:spAutoFit/>
          </a:bodyPr>
          <a:lstStyle/>
          <a:p>
            <a:pPr eaLnBrk="0" hangingPunct="0"/>
            <a:r>
              <a:rPr lang="it-IT" sz="1800">
                <a:solidFill>
                  <a:srgbClr val="000000"/>
                </a:solidFill>
              </a:rPr>
              <a:t>Gli europei, giunti in Australia, furono stupiti dai cigni neri, dopo aver creduto per secoli che tutti i cigni fossero bianchi (“</a:t>
            </a:r>
            <a:r>
              <a:rPr lang="en-US" sz="1800">
                <a:solidFill>
                  <a:srgbClr val="000000"/>
                </a:solidFill>
              </a:rPr>
              <a:t>The Black Swan: The Impact of the Highly Improbable”, Taleb, 2007</a:t>
            </a:r>
            <a:r>
              <a:rPr lang="it-IT" sz="1800">
                <a:solidFill>
                  <a:srgbClr val="000000"/>
                </a:solidFill>
              </a:rPr>
              <a:t>).</a:t>
            </a:r>
          </a:p>
          <a:p>
            <a:pPr eaLnBrk="0" hangingPunct="0"/>
            <a:endParaRPr lang="it-IT" sz="1800">
              <a:solidFill>
                <a:srgbClr val="000000"/>
              </a:solidFill>
            </a:endParaRPr>
          </a:p>
          <a:p>
            <a:pPr eaLnBrk="0" hangingPunct="0"/>
            <a:r>
              <a:rPr lang="it-IT" sz="1800">
                <a:solidFill>
                  <a:srgbClr val="000000"/>
                </a:solidFill>
              </a:rPr>
              <a:t>Un singolo evento può far crollare un convincimento frutto di un'esperienza millenaria. </a:t>
            </a:r>
          </a:p>
          <a:p>
            <a:pPr eaLnBrk="0" hangingPunct="0"/>
            <a:endParaRPr lang="it-IT" sz="1800">
              <a:solidFill>
                <a:srgbClr val="000000"/>
              </a:solidFill>
            </a:endParaRPr>
          </a:p>
          <a:p>
            <a:pPr eaLnBrk="0" hangingPunct="0"/>
            <a:r>
              <a:rPr lang="it-IT" sz="1800">
                <a:solidFill>
                  <a:srgbClr val="000000"/>
                </a:solidFill>
              </a:rPr>
              <a:t>I rischi sono controllabili e valutabili probabilisticamente, ma la storia non striscia, salta. </a:t>
            </a:r>
          </a:p>
          <a:p>
            <a:pPr eaLnBrk="0" hangingPunct="0"/>
            <a:endParaRPr lang="it-IT" sz="1800">
              <a:solidFill>
                <a:srgbClr val="000000"/>
              </a:solidFill>
            </a:endParaRPr>
          </a:p>
          <a:p>
            <a:pPr eaLnBrk="0" hangingPunct="0"/>
            <a:r>
              <a:rPr lang="it-IT" sz="1800">
                <a:solidFill>
                  <a:srgbClr val="000000"/>
                </a:solidFill>
              </a:rPr>
              <a:t>un Cigno nero è un evento inaspettato, che ha un impatto enorme, capace di cambiare la storia, e che solo a posteriori può essere spiegato e reso prevedibile. </a:t>
            </a:r>
          </a:p>
          <a:p>
            <a:pPr eaLnBrk="0" hangingPunct="0"/>
            <a:endParaRPr lang="it-IT" sz="1800">
              <a:solidFill>
                <a:srgbClr val="000000"/>
              </a:solidFill>
            </a:endParaRPr>
          </a:p>
          <a:p>
            <a:pPr eaLnBrk="0" hangingPunct="0"/>
            <a:r>
              <a:rPr lang="it-IT" sz="1800">
                <a:solidFill>
                  <a:srgbClr val="000000"/>
                </a:solidFill>
              </a:rPr>
              <a:t>Come l'invenzione della ruota, l'11 settembre, il crollo di Wall Street del 29, la crisi economica degli ultimi anni, il successo di Google e di Facebook.  </a:t>
            </a:r>
            <a:r>
              <a:rPr lang="it-IT" sz="1800"/>
              <a:t> </a:t>
            </a:r>
          </a:p>
        </p:txBody>
      </p:sp>
      <p:pic>
        <p:nvPicPr>
          <p:cNvPr id="5124" name="Picture 4" descr="120_black_swan"/>
          <p:cNvPicPr>
            <a:picLocks noChangeAspect="1" noChangeArrowheads="1"/>
          </p:cNvPicPr>
          <p:nvPr/>
        </p:nvPicPr>
        <p:blipFill>
          <a:blip r:embed="rId3" cstate="print">
            <a:lum bright="18000" contrast="12000"/>
          </a:blip>
          <a:srcRect/>
          <a:stretch>
            <a:fillRect/>
          </a:stretch>
        </p:blipFill>
        <p:spPr bwMode="auto">
          <a:xfrm>
            <a:off x="4895850" y="1557338"/>
            <a:ext cx="4248150" cy="351948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Sisma dell’Emilia – 20 e 29 maggio 2012</a:t>
            </a:r>
          </a:p>
        </p:txBody>
      </p:sp>
      <p:sp>
        <p:nvSpPr>
          <p:cNvPr id="5" name="CasellaDiTesto 4"/>
          <p:cNvSpPr txBox="1"/>
          <p:nvPr/>
        </p:nvSpPr>
        <p:spPr>
          <a:xfrm>
            <a:off x="251520" y="764704"/>
            <a:ext cx="8496944" cy="461665"/>
          </a:xfrm>
          <a:prstGeom prst="rect">
            <a:avLst/>
          </a:prstGeom>
          <a:noFill/>
        </p:spPr>
        <p:txBody>
          <a:bodyPr wrap="square" rtlCol="0">
            <a:spAutoFit/>
          </a:bodyPr>
          <a:lstStyle/>
          <a:p>
            <a:r>
              <a:rPr lang="it-IT" sz="2400" dirty="0" smtClean="0">
                <a:latin typeface="Book Antiqua" pitchFamily="18" charset="0"/>
              </a:rPr>
              <a:t>Importanza del sisma verticale – non trascurabile </a:t>
            </a:r>
            <a:r>
              <a:rPr lang="it-IT" sz="2400" dirty="0" err="1" smtClean="0">
                <a:latin typeface="Book Antiqua" pitchFamily="18" charset="0"/>
              </a:rPr>
              <a:t>a</a:t>
            </a:r>
            <a:r>
              <a:rPr lang="it-IT" sz="2400" baseline="-25000" dirty="0" err="1" smtClean="0">
                <a:latin typeface="Book Antiqua" pitchFamily="18" charset="0"/>
              </a:rPr>
              <a:t>g,v</a:t>
            </a:r>
            <a:r>
              <a:rPr lang="it-IT" sz="2400" dirty="0" smtClean="0">
                <a:latin typeface="Book Antiqua" pitchFamily="18" charset="0"/>
              </a:rPr>
              <a:t>=0,3g</a:t>
            </a:r>
          </a:p>
        </p:txBody>
      </p:sp>
      <p:sp>
        <p:nvSpPr>
          <p:cNvPr id="7" name="CasellaDiTesto 6"/>
          <p:cNvSpPr txBox="1"/>
          <p:nvPr/>
        </p:nvSpPr>
        <p:spPr>
          <a:xfrm>
            <a:off x="179512" y="4172887"/>
            <a:ext cx="3888432" cy="1200329"/>
          </a:xfrm>
          <a:prstGeom prst="rect">
            <a:avLst/>
          </a:prstGeom>
          <a:noFill/>
        </p:spPr>
        <p:txBody>
          <a:bodyPr wrap="square" rtlCol="0">
            <a:spAutoFit/>
          </a:bodyPr>
          <a:lstStyle/>
          <a:p>
            <a:r>
              <a:rPr lang="it-IT" sz="2400" dirty="0" smtClean="0">
                <a:latin typeface="Book Antiqua" pitchFamily="18" charset="0"/>
              </a:rPr>
              <a:t>Causa di problemi di perdita di appoggio in connessioni di tipo </a:t>
            </a:r>
            <a:r>
              <a:rPr lang="it-IT" sz="2400" dirty="0" err="1" smtClean="0">
                <a:latin typeface="Book Antiqua" pitchFamily="18" charset="0"/>
              </a:rPr>
              <a:t>attritive</a:t>
            </a:r>
            <a:endParaRPr lang="it-IT" sz="2400" dirty="0" smtClean="0">
              <a:latin typeface="Book Antiqua" pitchFamily="18" charset="0"/>
            </a:endParaRPr>
          </a:p>
        </p:txBody>
      </p:sp>
      <p:pic>
        <p:nvPicPr>
          <p:cNvPr id="18434" name="Picture 2" descr="D:\Dropbox\Presentazioni\121005 Presentazione Manfredi - Toscana - Terrem Emilia\acc in matlab\spettriNTCconRecMir.em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29049" y="3139084"/>
            <a:ext cx="4907447" cy="3264424"/>
          </a:xfrm>
          <a:prstGeom prst="rect">
            <a:avLst/>
          </a:prstGeom>
          <a:noFill/>
          <a:extLst>
            <a:ext uri="{909E8E84-426E-40DD-AFC4-6F175D3DCCD1}">
              <a14:hiddenFill xmlns="" xmlns:a14="http://schemas.microsoft.com/office/drawing/2010/main">
                <a:solidFill>
                  <a:srgbClr val="FFFFFF"/>
                </a:solidFill>
              </a14:hiddenFill>
            </a:ext>
          </a:extLst>
        </p:spPr>
      </p:pic>
      <p:pic>
        <p:nvPicPr>
          <p:cNvPr id="18435" name="Picture 3" descr="D:\Dropbox\Presentazioni\121005 Presentazione Manfredi - Toscana - Terrem Emilia\acc in matlab\accel.emf"/>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50000"/>
          <a:stretch/>
        </p:blipFill>
        <p:spPr bwMode="auto">
          <a:xfrm>
            <a:off x="611560" y="1268760"/>
            <a:ext cx="7493678" cy="18703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407910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ttangolo 60"/>
          <p:cNvSpPr>
            <a:spLocks noChangeArrowheads="1"/>
          </p:cNvSpPr>
          <p:nvPr/>
        </p:nvSpPr>
        <p:spPr bwMode="auto">
          <a:xfrm>
            <a:off x="323850" y="260350"/>
            <a:ext cx="4833938" cy="701675"/>
          </a:xfrm>
          <a:prstGeom prst="rect">
            <a:avLst/>
          </a:prstGeom>
          <a:noFill/>
          <a:ln w="9525">
            <a:noFill/>
            <a:miter lim="800000"/>
            <a:headEnd/>
            <a:tailEnd/>
          </a:ln>
        </p:spPr>
        <p:txBody>
          <a:bodyPr wrap="none">
            <a:spAutoFit/>
          </a:bodyPr>
          <a:lstStyle/>
          <a:p>
            <a:r>
              <a:rPr lang="en-US" sz="2000" b="1">
                <a:latin typeface="Palatino Linotype" pitchFamily="18" charset="0"/>
              </a:rPr>
              <a:t>Aspetti chiave della sostenibilità sociale</a:t>
            </a:r>
          </a:p>
          <a:p>
            <a:r>
              <a:rPr lang="en-US" sz="2000" b="1">
                <a:latin typeface="Palatino Linotype" pitchFamily="18" charset="0"/>
              </a:rPr>
              <a:t>Gestire i cigni neri </a:t>
            </a:r>
          </a:p>
        </p:txBody>
      </p:sp>
      <p:sp>
        <p:nvSpPr>
          <p:cNvPr id="7171" name="Rectangle 3"/>
          <p:cNvSpPr>
            <a:spLocks noChangeArrowheads="1"/>
          </p:cNvSpPr>
          <p:nvPr/>
        </p:nvSpPr>
        <p:spPr bwMode="auto">
          <a:xfrm>
            <a:off x="5003800" y="1252538"/>
            <a:ext cx="4140200" cy="4359275"/>
          </a:xfrm>
          <a:prstGeom prst="rect">
            <a:avLst/>
          </a:prstGeom>
          <a:noFill/>
          <a:ln w="9525">
            <a:noFill/>
            <a:miter lim="800000"/>
            <a:headEnd/>
            <a:tailEnd/>
          </a:ln>
          <a:effectLst/>
        </p:spPr>
        <p:txBody>
          <a:bodyPr anchor="ctr">
            <a:spAutoFit/>
          </a:bodyPr>
          <a:lstStyle/>
          <a:p>
            <a:pPr eaLnBrk="0" hangingPunct="0"/>
            <a:r>
              <a:rPr lang="it-IT" sz="2000">
                <a:solidFill>
                  <a:srgbClr val="000000"/>
                </a:solidFill>
              </a:rPr>
              <a:t>I cigni neri possono essere catastrofi naturali o di origine antropica inattesi</a:t>
            </a:r>
            <a:r>
              <a:rPr lang="it-IT" sz="2000"/>
              <a:t>:</a:t>
            </a:r>
          </a:p>
          <a:p>
            <a:pPr eaLnBrk="0" hangingPunct="0"/>
            <a:endParaRPr lang="it-IT" sz="2000"/>
          </a:p>
          <a:p>
            <a:pPr eaLnBrk="0" hangingPunct="0">
              <a:buFontTx/>
              <a:buChar char="•"/>
            </a:pPr>
            <a:r>
              <a:rPr lang="it-IT" sz="2000"/>
              <a:t>Alluvioni, terremoti, tsunami…</a:t>
            </a:r>
          </a:p>
          <a:p>
            <a:pPr eaLnBrk="0" hangingPunct="0">
              <a:buFontTx/>
              <a:buChar char="•"/>
            </a:pPr>
            <a:endParaRPr lang="it-IT" sz="2000"/>
          </a:p>
          <a:p>
            <a:pPr eaLnBrk="0" hangingPunct="0">
              <a:buFontTx/>
              <a:buChar char="•"/>
            </a:pPr>
            <a:r>
              <a:rPr lang="it-IT" sz="2000"/>
              <a:t>Attacchi terroristici, disastri industriali, failure di infrastrutture e lifelines…</a:t>
            </a:r>
          </a:p>
          <a:p>
            <a:pPr eaLnBrk="0" hangingPunct="0">
              <a:buFontTx/>
              <a:buChar char="•"/>
            </a:pPr>
            <a:endParaRPr lang="it-IT" sz="2000"/>
          </a:p>
          <a:p>
            <a:pPr eaLnBrk="0" hangingPunct="0">
              <a:buFontTx/>
              <a:buChar char="•"/>
            </a:pPr>
            <a:r>
              <a:rPr lang="it-IT" sz="2000"/>
              <a:t>Guerre, emergenze umanitarie, epidemie…</a:t>
            </a:r>
          </a:p>
          <a:p>
            <a:pPr eaLnBrk="0" hangingPunct="0">
              <a:buFontTx/>
              <a:buChar char="•"/>
            </a:pPr>
            <a:endParaRPr lang="it-IT" sz="2000"/>
          </a:p>
          <a:p>
            <a:pPr eaLnBrk="0" hangingPunct="0">
              <a:buFontTx/>
              <a:buChar char="•"/>
            </a:pPr>
            <a:r>
              <a:rPr lang="it-IT" sz="2000"/>
              <a:t>Eventi indotti da cambiamenti climatici, siccità…</a:t>
            </a:r>
          </a:p>
        </p:txBody>
      </p:sp>
      <p:pic>
        <p:nvPicPr>
          <p:cNvPr id="7172" name="Picture 4" descr="5223324542_e198d900ac"/>
          <p:cNvPicPr>
            <a:picLocks noChangeAspect="1" noChangeArrowheads="1"/>
          </p:cNvPicPr>
          <p:nvPr/>
        </p:nvPicPr>
        <p:blipFill>
          <a:blip r:embed="rId3" cstate="print"/>
          <a:srcRect/>
          <a:stretch>
            <a:fillRect/>
          </a:stretch>
        </p:blipFill>
        <p:spPr bwMode="auto">
          <a:xfrm>
            <a:off x="250825" y="1773238"/>
            <a:ext cx="4608513" cy="3603625"/>
          </a:xfrm>
          <a:prstGeom prst="rect">
            <a:avLst/>
          </a:prstGeom>
          <a:noFill/>
        </p:spPr>
      </p:pic>
      <p:sp>
        <p:nvSpPr>
          <p:cNvPr id="7" name="Segnaposto piè di pagina 3"/>
          <p:cNvSpPr>
            <a:spLocks noGrp="1"/>
          </p:cNvSpPr>
          <p:nvPr>
            <p:ph type="ftr" sz="quarter" idx="11"/>
          </p:nvPr>
        </p:nvSpPr>
        <p:spPr>
          <a:xfrm>
            <a:off x="152400" y="6453336"/>
            <a:ext cx="8884096" cy="365125"/>
          </a:xfrm>
        </p:spPr>
        <p:txBody>
          <a:bodyPr/>
          <a:lstStyle/>
          <a:p>
            <a:r>
              <a:rPr lang="it-IT" dirty="0" smtClean="0"/>
              <a:t>Edifici industriali e sisma: la lezione del terremoto dell’Emilia - </a:t>
            </a:r>
            <a:r>
              <a:rPr lang="it-IT" b="0" i="1" dirty="0" smtClean="0"/>
              <a:t>Prof. Ing. Gaetano Manfredi</a:t>
            </a:r>
            <a:endParaRPr lang="it-IT" b="0"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ttangolo 60"/>
          <p:cNvSpPr>
            <a:spLocks noChangeArrowheads="1"/>
          </p:cNvSpPr>
          <p:nvPr/>
        </p:nvSpPr>
        <p:spPr bwMode="auto">
          <a:xfrm>
            <a:off x="323850" y="260350"/>
            <a:ext cx="5248275" cy="701675"/>
          </a:xfrm>
          <a:prstGeom prst="rect">
            <a:avLst/>
          </a:prstGeom>
          <a:noFill/>
          <a:ln w="9525">
            <a:noFill/>
            <a:miter lim="800000"/>
            <a:headEnd/>
            <a:tailEnd/>
          </a:ln>
        </p:spPr>
        <p:txBody>
          <a:bodyPr wrap="none">
            <a:spAutoFit/>
          </a:bodyPr>
          <a:lstStyle/>
          <a:p>
            <a:r>
              <a:rPr lang="en-US" sz="2000" b="1">
                <a:latin typeface="Palatino Linotype" pitchFamily="18" charset="0"/>
              </a:rPr>
              <a:t>Aspetti chiave della sostenibilità sociale</a:t>
            </a:r>
          </a:p>
          <a:p>
            <a:r>
              <a:rPr lang="en-US" sz="2000" b="1">
                <a:latin typeface="Palatino Linotype" pitchFamily="18" charset="0"/>
              </a:rPr>
              <a:t>Gestire i cigni neri… alla scala dell’edificio </a:t>
            </a:r>
          </a:p>
        </p:txBody>
      </p:sp>
      <p:sp>
        <p:nvSpPr>
          <p:cNvPr id="9219" name="Rectangle 3"/>
          <p:cNvSpPr>
            <a:spLocks noChangeArrowheads="1"/>
          </p:cNvSpPr>
          <p:nvPr/>
        </p:nvSpPr>
        <p:spPr bwMode="auto">
          <a:xfrm>
            <a:off x="5003800" y="1341438"/>
            <a:ext cx="4140200" cy="3079750"/>
          </a:xfrm>
          <a:prstGeom prst="rect">
            <a:avLst/>
          </a:prstGeom>
          <a:noFill/>
          <a:ln w="9525">
            <a:noFill/>
            <a:miter lim="800000"/>
            <a:headEnd/>
            <a:tailEnd/>
          </a:ln>
          <a:effectLst/>
        </p:spPr>
        <p:txBody>
          <a:bodyPr anchor="ctr">
            <a:spAutoFit/>
          </a:bodyPr>
          <a:lstStyle/>
          <a:p>
            <a:pPr eaLnBrk="0" hangingPunct="0"/>
            <a:r>
              <a:rPr lang="it-IT" sz="2000">
                <a:solidFill>
                  <a:srgbClr val="000000"/>
                </a:solidFill>
              </a:rPr>
              <a:t>La strategia vincente per gestire i cigni neri a livello di singola infrastruttura è la </a:t>
            </a:r>
            <a:r>
              <a:rPr lang="it-IT" sz="2000" b="1">
                <a:solidFill>
                  <a:srgbClr val="000000"/>
                </a:solidFill>
                <a:effectLst>
                  <a:outerShdw blurRad="38100" dist="38100" dir="2700000" algn="tl">
                    <a:srgbClr val="C0C0C0"/>
                  </a:outerShdw>
                </a:effectLst>
              </a:rPr>
              <a:t>ROBUSTEZZA</a:t>
            </a:r>
            <a:r>
              <a:rPr lang="it-IT" sz="2000">
                <a:solidFill>
                  <a:srgbClr val="000000"/>
                </a:solidFill>
              </a:rPr>
              <a:t>, cioè la capacità di contenere i danni, in caso di eventi eccezionali ed inattesi.</a:t>
            </a:r>
          </a:p>
          <a:p>
            <a:pPr eaLnBrk="0" hangingPunct="0"/>
            <a:endParaRPr lang="it-IT" sz="2000">
              <a:solidFill>
                <a:srgbClr val="000000"/>
              </a:solidFill>
            </a:endParaRPr>
          </a:p>
          <a:p>
            <a:pPr eaLnBrk="0" hangingPunct="0"/>
            <a:r>
              <a:rPr lang="it-IT" sz="2000">
                <a:solidFill>
                  <a:srgbClr val="000000"/>
                </a:solidFill>
              </a:rPr>
              <a:t>In altre parole la “</a:t>
            </a:r>
            <a:r>
              <a:rPr lang="it-IT" sz="1800" i="1">
                <a:latin typeface="Arial" charset="0"/>
              </a:rPr>
              <a:t>capacità di evitare danni sproporzionati rispetto all'entità delle cause innescanti quali incendio, esplosioni e urti</a:t>
            </a:r>
            <a:r>
              <a:rPr lang="it-IT" sz="1800">
                <a:latin typeface="Arial" charset="0"/>
              </a:rPr>
              <a:t>.</a:t>
            </a:r>
            <a:r>
              <a:rPr lang="it-IT" sz="2000">
                <a:solidFill>
                  <a:srgbClr val="000000"/>
                </a:solidFill>
              </a:rPr>
              <a:t>”(DM2008)</a:t>
            </a:r>
            <a:endParaRPr lang="it-IT" sz="2000"/>
          </a:p>
        </p:txBody>
      </p:sp>
      <p:pic>
        <p:nvPicPr>
          <p:cNvPr id="9220" name="Picture 4" descr="300px-Black_Swans"/>
          <p:cNvPicPr>
            <a:picLocks noChangeAspect="1" noChangeArrowheads="1"/>
          </p:cNvPicPr>
          <p:nvPr/>
        </p:nvPicPr>
        <p:blipFill>
          <a:blip r:embed="rId3" cstate="print"/>
          <a:srcRect/>
          <a:stretch>
            <a:fillRect/>
          </a:stretch>
        </p:blipFill>
        <p:spPr bwMode="auto">
          <a:xfrm>
            <a:off x="5435600" y="4900613"/>
            <a:ext cx="2232025" cy="1957387"/>
          </a:xfrm>
          <a:prstGeom prst="rect">
            <a:avLst/>
          </a:prstGeom>
          <a:noFill/>
        </p:spPr>
      </p:pic>
      <p:pic>
        <p:nvPicPr>
          <p:cNvPr id="9221" name="Picture 5" descr="9-11_WTC-Tower_Fire-Induced-Progressive-Collapse-300x197"/>
          <p:cNvPicPr>
            <a:picLocks noChangeAspect="1" noChangeArrowheads="1"/>
          </p:cNvPicPr>
          <p:nvPr/>
        </p:nvPicPr>
        <p:blipFill>
          <a:blip r:embed="rId4" cstate="print"/>
          <a:srcRect/>
          <a:stretch>
            <a:fillRect/>
          </a:stretch>
        </p:blipFill>
        <p:spPr bwMode="auto">
          <a:xfrm>
            <a:off x="179388" y="1196975"/>
            <a:ext cx="4103687" cy="2693988"/>
          </a:xfrm>
          <a:prstGeom prst="rect">
            <a:avLst/>
          </a:prstGeom>
          <a:noFill/>
        </p:spPr>
      </p:pic>
      <p:pic>
        <p:nvPicPr>
          <p:cNvPr id="9222" name="Picture 6" descr="COLLAPSE"/>
          <p:cNvPicPr>
            <a:picLocks noChangeAspect="1" noChangeArrowheads="1"/>
          </p:cNvPicPr>
          <p:nvPr/>
        </p:nvPicPr>
        <p:blipFill>
          <a:blip r:embed="rId5" cstate="print"/>
          <a:srcRect/>
          <a:stretch>
            <a:fillRect/>
          </a:stretch>
        </p:blipFill>
        <p:spPr bwMode="auto">
          <a:xfrm>
            <a:off x="539750" y="3789363"/>
            <a:ext cx="4286250" cy="2867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218">
                                            <p:txEl>
                                              <p:pRg st="1" end="1"/>
                                            </p:txEl>
                                          </p:spTgt>
                                        </p:tgtEl>
                                        <p:attrNameLst>
                                          <p:attrName>style.visibility</p:attrName>
                                        </p:attrNameLst>
                                      </p:cBhvr>
                                      <p:to>
                                        <p:strVal val="visible"/>
                                      </p:to>
                                    </p:set>
                                    <p:anim calcmode="lin" valueType="num">
                                      <p:cBhvr additive="base">
                                        <p:cTn id="7" dur="500" fill="hold"/>
                                        <p:tgtEl>
                                          <p:spTgt spid="9218">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21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ttangolo 60"/>
          <p:cNvSpPr>
            <a:spLocks noChangeArrowheads="1"/>
          </p:cNvSpPr>
          <p:nvPr/>
        </p:nvSpPr>
        <p:spPr bwMode="auto">
          <a:xfrm>
            <a:off x="323850" y="260350"/>
            <a:ext cx="4910138" cy="701675"/>
          </a:xfrm>
          <a:prstGeom prst="rect">
            <a:avLst/>
          </a:prstGeom>
          <a:noFill/>
          <a:ln w="9525">
            <a:noFill/>
            <a:miter lim="800000"/>
            <a:headEnd/>
            <a:tailEnd/>
          </a:ln>
        </p:spPr>
        <p:txBody>
          <a:bodyPr wrap="none">
            <a:spAutoFit/>
          </a:bodyPr>
          <a:lstStyle/>
          <a:p>
            <a:r>
              <a:rPr lang="en-US" sz="2000" b="1">
                <a:latin typeface="Palatino Linotype" pitchFamily="18" charset="0"/>
              </a:rPr>
              <a:t>Aspetti chiave della sostenibilità sociale</a:t>
            </a:r>
          </a:p>
          <a:p>
            <a:r>
              <a:rPr lang="en-US" sz="2000" b="1">
                <a:latin typeface="Palatino Linotype" pitchFamily="18" charset="0"/>
              </a:rPr>
              <a:t>Gestire i cigni neri… alla scala della città</a:t>
            </a:r>
          </a:p>
        </p:txBody>
      </p:sp>
      <p:sp>
        <p:nvSpPr>
          <p:cNvPr id="11267" name="Rectangle 3"/>
          <p:cNvSpPr>
            <a:spLocks noChangeArrowheads="1"/>
          </p:cNvSpPr>
          <p:nvPr/>
        </p:nvSpPr>
        <p:spPr bwMode="auto">
          <a:xfrm>
            <a:off x="5003800" y="1158875"/>
            <a:ext cx="4140200" cy="3444875"/>
          </a:xfrm>
          <a:prstGeom prst="rect">
            <a:avLst/>
          </a:prstGeom>
          <a:noFill/>
          <a:ln w="9525">
            <a:noFill/>
            <a:miter lim="800000"/>
            <a:headEnd/>
            <a:tailEnd/>
          </a:ln>
          <a:effectLst/>
        </p:spPr>
        <p:txBody>
          <a:bodyPr anchor="ctr">
            <a:spAutoFit/>
          </a:bodyPr>
          <a:lstStyle/>
          <a:p>
            <a:pPr eaLnBrk="0" hangingPunct="0"/>
            <a:r>
              <a:rPr lang="it-IT" sz="2000">
                <a:solidFill>
                  <a:srgbClr val="000000"/>
                </a:solidFill>
              </a:rPr>
              <a:t>Su scala urbana e territoriale il requisito fondamentale è la </a:t>
            </a:r>
            <a:r>
              <a:rPr lang="it-IT" sz="2000" b="1">
                <a:solidFill>
                  <a:srgbClr val="000000"/>
                </a:solidFill>
                <a:effectLst>
                  <a:outerShdw blurRad="38100" dist="38100" dir="2700000" algn="tl">
                    <a:srgbClr val="C0C0C0"/>
                  </a:outerShdw>
                </a:effectLst>
              </a:rPr>
              <a:t>RESILIENZA</a:t>
            </a:r>
            <a:r>
              <a:rPr lang="it-IT" sz="2000">
                <a:solidFill>
                  <a:srgbClr val="000000"/>
                </a:solidFill>
              </a:rPr>
              <a:t>:</a:t>
            </a:r>
          </a:p>
          <a:p>
            <a:pPr eaLnBrk="0" hangingPunct="0"/>
            <a:r>
              <a:rPr lang="it-IT" sz="2000">
                <a:solidFill>
                  <a:srgbClr val="000000"/>
                </a:solidFill>
              </a:rPr>
              <a:t>la capacità di superare una catastrofe ritrovando un equilibrio dell’ecosistema urbano, in una configurazione anche diversa dalla precedente, che garantisca però i precedenti livelli di sostenibilità e qualità della vita per gli abitanti.</a:t>
            </a:r>
          </a:p>
          <a:p>
            <a:pPr eaLnBrk="0" hangingPunct="0"/>
            <a:endParaRPr lang="it-IT" sz="2000">
              <a:solidFill>
                <a:srgbClr val="000000"/>
              </a:solidFill>
            </a:endParaRPr>
          </a:p>
        </p:txBody>
      </p:sp>
      <p:pic>
        <p:nvPicPr>
          <p:cNvPr id="11268" name="Picture 4" descr="normal_N_Tilcheff-BlackSwan_06"/>
          <p:cNvPicPr>
            <a:picLocks noChangeAspect="1" noChangeArrowheads="1"/>
          </p:cNvPicPr>
          <p:nvPr/>
        </p:nvPicPr>
        <p:blipFill>
          <a:blip r:embed="rId3" cstate="print"/>
          <a:srcRect/>
          <a:stretch>
            <a:fillRect/>
          </a:stretch>
        </p:blipFill>
        <p:spPr bwMode="auto">
          <a:xfrm>
            <a:off x="6516688" y="4494213"/>
            <a:ext cx="1773237" cy="2363787"/>
          </a:xfrm>
          <a:prstGeom prst="rect">
            <a:avLst/>
          </a:prstGeom>
          <a:noFill/>
        </p:spPr>
      </p:pic>
      <p:pic>
        <p:nvPicPr>
          <p:cNvPr id="11269" name="Picture 5" descr="japan-earthquake-tsunami-minamisoma-wave-march12-2011"/>
          <p:cNvPicPr>
            <a:picLocks noChangeAspect="1" noChangeArrowheads="1"/>
          </p:cNvPicPr>
          <p:nvPr/>
        </p:nvPicPr>
        <p:blipFill>
          <a:blip r:embed="rId4" cstate="print"/>
          <a:srcRect/>
          <a:stretch>
            <a:fillRect/>
          </a:stretch>
        </p:blipFill>
        <p:spPr bwMode="auto">
          <a:xfrm>
            <a:off x="179388" y="1412875"/>
            <a:ext cx="4572000" cy="2801938"/>
          </a:xfrm>
          <a:prstGeom prst="rect">
            <a:avLst/>
          </a:prstGeom>
          <a:noFill/>
        </p:spPr>
      </p:pic>
      <p:sp>
        <p:nvSpPr>
          <p:cNvPr id="11270" name="Rectangle 6"/>
          <p:cNvSpPr>
            <a:spLocks noChangeArrowheads="1"/>
          </p:cNvSpPr>
          <p:nvPr/>
        </p:nvSpPr>
        <p:spPr bwMode="auto">
          <a:xfrm>
            <a:off x="250825" y="4498975"/>
            <a:ext cx="6049963" cy="2530475"/>
          </a:xfrm>
          <a:prstGeom prst="rect">
            <a:avLst/>
          </a:prstGeom>
          <a:noFill/>
          <a:ln w="9525">
            <a:noFill/>
            <a:miter lim="800000"/>
            <a:headEnd/>
            <a:tailEnd/>
          </a:ln>
          <a:effectLst/>
        </p:spPr>
        <p:txBody>
          <a:bodyPr anchor="ctr">
            <a:spAutoFit/>
          </a:bodyPr>
          <a:lstStyle/>
          <a:p>
            <a:pPr eaLnBrk="0" hangingPunct="0"/>
            <a:r>
              <a:rPr lang="it-IT" sz="2000">
                <a:solidFill>
                  <a:srgbClr val="000000"/>
                </a:solidFill>
              </a:rPr>
              <a:t>Costruire la </a:t>
            </a:r>
            <a:r>
              <a:rPr lang="it-IT" sz="2000" b="1">
                <a:solidFill>
                  <a:srgbClr val="000000"/>
                </a:solidFill>
                <a:effectLst>
                  <a:outerShdw blurRad="38100" dist="38100" dir="2700000" algn="tl">
                    <a:srgbClr val="C0C0C0"/>
                  </a:outerShdw>
                </a:effectLst>
              </a:rPr>
              <a:t>RESILIENZA</a:t>
            </a:r>
            <a:r>
              <a:rPr lang="it-IT" sz="2000">
                <a:solidFill>
                  <a:srgbClr val="000000"/>
                </a:solidFill>
              </a:rPr>
              <a:t> attraverso:</a:t>
            </a:r>
          </a:p>
          <a:p>
            <a:pPr eaLnBrk="0" hangingPunct="0">
              <a:buFontTx/>
              <a:buChar char="•"/>
            </a:pPr>
            <a:r>
              <a:rPr lang="it-IT" sz="2000">
                <a:solidFill>
                  <a:srgbClr val="000000"/>
                </a:solidFill>
              </a:rPr>
              <a:t> sistemi e modelli di mitigazione dei rischi</a:t>
            </a:r>
          </a:p>
          <a:p>
            <a:pPr eaLnBrk="0" hangingPunct="0">
              <a:buFontTx/>
              <a:buChar char="•"/>
            </a:pPr>
            <a:r>
              <a:rPr lang="it-IT" sz="2000">
                <a:solidFill>
                  <a:srgbClr val="000000"/>
                </a:solidFill>
              </a:rPr>
              <a:t> sistemi e modelli di recupero e ripristino dei servizi erogati (non strettamente delle singole infrastrutture)</a:t>
            </a:r>
          </a:p>
          <a:p>
            <a:pPr eaLnBrk="0" hangingPunct="0">
              <a:buFontTx/>
              <a:buChar char="•"/>
            </a:pPr>
            <a:r>
              <a:rPr lang="it-IT" sz="2000">
                <a:solidFill>
                  <a:srgbClr val="000000"/>
                </a:solidFill>
              </a:rPr>
              <a:t> sistemi e modelli informativi per trasferire agli abitanti la consapevolezza dei rischi, incidendo sulle azioni quotidiane e sul modo di pensare i rischi.</a:t>
            </a:r>
          </a:p>
          <a:p>
            <a:pPr eaLnBrk="0" hangingPunct="0"/>
            <a:endParaRPr lang="it-IT" sz="20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266">
                                            <p:txEl>
                                              <p:pRg st="1" end="1"/>
                                            </p:txEl>
                                          </p:spTgt>
                                        </p:tgtEl>
                                        <p:attrNameLst>
                                          <p:attrName>style.visibility</p:attrName>
                                        </p:attrNameLst>
                                      </p:cBhvr>
                                      <p:to>
                                        <p:strVal val="visible"/>
                                      </p:to>
                                    </p:set>
                                    <p:anim calcmode="lin" valueType="num">
                                      <p:cBhvr additive="base">
                                        <p:cTn id="7" dur="500" fill="hold"/>
                                        <p:tgtEl>
                                          <p:spTgt spid="11266">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26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it-IT">
                <a:latin typeface="Times New Roman" pitchFamily="18" charset="0"/>
              </a:rPr>
              <a:t>Robustezza</a:t>
            </a:r>
          </a:p>
        </p:txBody>
      </p:sp>
      <p:sp>
        <p:nvSpPr>
          <p:cNvPr id="23555" name="Rectangle 3"/>
          <p:cNvSpPr>
            <a:spLocks noGrp="1" noChangeArrowheads="1"/>
          </p:cNvSpPr>
          <p:nvPr>
            <p:ph type="body" idx="1"/>
          </p:nvPr>
        </p:nvSpPr>
        <p:spPr/>
        <p:txBody>
          <a:bodyPr/>
          <a:lstStyle/>
          <a:p>
            <a:pPr>
              <a:buFontTx/>
              <a:buNone/>
            </a:pPr>
            <a:r>
              <a:rPr lang="it-IT" dirty="0">
                <a:latin typeface="Times New Roman" pitchFamily="18" charset="0"/>
              </a:rPr>
              <a:t>	Definizione: </a:t>
            </a:r>
          </a:p>
          <a:p>
            <a:pPr>
              <a:buFontTx/>
              <a:buNone/>
            </a:pPr>
            <a:r>
              <a:rPr lang="it-IT" dirty="0">
                <a:latin typeface="Times New Roman" pitchFamily="18" charset="0"/>
              </a:rPr>
              <a:t>	La robustezza rappresenta la capacità di una struttura di non collassare o di contenere i danni, per un tempo limitato, tale da mettere in salvo gli occupanti quando sottoposta ad un evento inatteso (cigno nero), per il quale non era stata progettata.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it-IT" sz="3200">
                <a:latin typeface="Times New Roman" pitchFamily="18" charset="0"/>
              </a:rPr>
              <a:t>Da quali eventi sono rappresentati i cigni neri?</a:t>
            </a:r>
          </a:p>
        </p:txBody>
      </p:sp>
      <p:sp>
        <p:nvSpPr>
          <p:cNvPr id="25603" name="Rectangle 3"/>
          <p:cNvSpPr>
            <a:spLocks noGrp="1" noChangeArrowheads="1"/>
          </p:cNvSpPr>
          <p:nvPr>
            <p:ph type="body" idx="1"/>
          </p:nvPr>
        </p:nvSpPr>
        <p:spPr>
          <a:xfrm>
            <a:off x="179388" y="1412875"/>
            <a:ext cx="5805487" cy="4525963"/>
          </a:xfrm>
        </p:spPr>
        <p:txBody>
          <a:bodyPr/>
          <a:lstStyle/>
          <a:p>
            <a:pPr marL="609600" indent="-609600">
              <a:lnSpc>
                <a:spcPct val="80000"/>
              </a:lnSpc>
              <a:buFontTx/>
              <a:buNone/>
            </a:pPr>
            <a:r>
              <a:rPr lang="it-IT" sz="2000" dirty="0">
                <a:latin typeface="Times New Roman" pitchFamily="18" charset="0"/>
              </a:rPr>
              <a:t>	Il cigno nero che potenzialmente può portare al collasso la struttura, può essere di 4 tipi:</a:t>
            </a:r>
          </a:p>
          <a:p>
            <a:pPr marL="609600" indent="-609600">
              <a:lnSpc>
                <a:spcPct val="80000"/>
              </a:lnSpc>
              <a:buFontTx/>
              <a:buAutoNum type="arabicPeriod"/>
            </a:pPr>
            <a:r>
              <a:rPr lang="it-IT" sz="2000" dirty="0">
                <a:latin typeface="Times New Roman" pitchFamily="18" charset="0"/>
              </a:rPr>
              <a:t>Un evento per il quale è stata progettata, ma di intensità superiore a quella prevista. -&gt; (</a:t>
            </a:r>
            <a:r>
              <a:rPr lang="it-IT" sz="2000" dirty="0" err="1">
                <a:latin typeface="Times New Roman" pitchFamily="18" charset="0"/>
              </a:rPr>
              <a:t>es</a:t>
            </a:r>
            <a:r>
              <a:rPr lang="it-IT" sz="2000" dirty="0">
                <a:latin typeface="Times New Roman" pitchFamily="18" charset="0"/>
              </a:rPr>
              <a:t>: Un terremoto molto forte)</a:t>
            </a:r>
          </a:p>
          <a:p>
            <a:pPr marL="609600" indent="-609600">
              <a:lnSpc>
                <a:spcPct val="80000"/>
              </a:lnSpc>
              <a:buFontTx/>
              <a:buAutoNum type="arabicPeriod"/>
            </a:pPr>
            <a:r>
              <a:rPr lang="it-IT" sz="2000" dirty="0">
                <a:latin typeface="Times New Roman" pitchFamily="18" charset="0"/>
              </a:rPr>
              <a:t>Una combinazione di eventi di tipologia ed intensità per i quali la struttura è stata progettata, ma solo rispetto agli eventi presi singolarmente, o comunque in combinazione con intensità minore. -&gt; (</a:t>
            </a:r>
            <a:r>
              <a:rPr lang="it-IT" sz="2000" dirty="0" err="1">
                <a:latin typeface="Times New Roman" pitchFamily="18" charset="0"/>
              </a:rPr>
              <a:t>es</a:t>
            </a:r>
            <a:r>
              <a:rPr lang="it-IT" sz="2000" dirty="0">
                <a:latin typeface="Times New Roman" pitchFamily="18" charset="0"/>
              </a:rPr>
              <a:t>: Un terremoto che colpisce la struttura mentre sono presenti </a:t>
            </a:r>
            <a:r>
              <a:rPr lang="it-IT" sz="2000" dirty="0" err="1">
                <a:latin typeface="Times New Roman" pitchFamily="18" charset="0"/>
              </a:rPr>
              <a:t>sovvraccarichi</a:t>
            </a:r>
            <a:r>
              <a:rPr lang="it-IT" sz="2000" dirty="0">
                <a:latin typeface="Times New Roman" pitchFamily="18" charset="0"/>
              </a:rPr>
              <a:t> verticali eccezionali) </a:t>
            </a:r>
          </a:p>
          <a:p>
            <a:pPr marL="609600" indent="-609600">
              <a:lnSpc>
                <a:spcPct val="80000"/>
              </a:lnSpc>
              <a:buFontTx/>
              <a:buAutoNum type="arabicPeriod"/>
            </a:pPr>
            <a:r>
              <a:rPr lang="it-IT" sz="2000" dirty="0">
                <a:latin typeface="Times New Roman" pitchFamily="18" charset="0"/>
              </a:rPr>
              <a:t>Eventi per i quali la struttura non è stata progettata, ma che in strutture differenti vengono prese in considerazione dalla progettazione. -&gt; (</a:t>
            </a:r>
            <a:r>
              <a:rPr lang="it-IT" sz="2000" dirty="0" err="1">
                <a:latin typeface="Times New Roman" pitchFamily="18" charset="0"/>
              </a:rPr>
              <a:t>es</a:t>
            </a:r>
            <a:r>
              <a:rPr lang="it-IT" sz="2000" dirty="0">
                <a:latin typeface="Times New Roman" pitchFamily="18" charset="0"/>
              </a:rPr>
              <a:t>: Un sisma verticale forte o un incendio in una struttura per i quali la normativa non prevede una verifica specifica)</a:t>
            </a:r>
          </a:p>
          <a:p>
            <a:pPr marL="609600" indent="-609600">
              <a:lnSpc>
                <a:spcPct val="80000"/>
              </a:lnSpc>
              <a:buFontTx/>
              <a:buAutoNum type="arabicPeriod"/>
            </a:pPr>
            <a:r>
              <a:rPr lang="it-IT" sz="2000" dirty="0">
                <a:latin typeface="Times New Roman" pitchFamily="18" charset="0"/>
              </a:rPr>
              <a:t>Un evento totalmente imprevedibile (</a:t>
            </a:r>
            <a:r>
              <a:rPr lang="it-IT" sz="2000" dirty="0" err="1">
                <a:latin typeface="Times New Roman" pitchFamily="18" charset="0"/>
              </a:rPr>
              <a:t>es</a:t>
            </a:r>
            <a:r>
              <a:rPr lang="it-IT" sz="2000" dirty="0">
                <a:latin typeface="Times New Roman" pitchFamily="18" charset="0"/>
              </a:rPr>
              <a:t>: un </a:t>
            </a:r>
            <a:r>
              <a:rPr lang="it-IT" sz="2000" dirty="0" err="1">
                <a:latin typeface="Times New Roman" pitchFamily="18" charset="0"/>
              </a:rPr>
              <a:t>asteroide…</a:t>
            </a:r>
            <a:r>
              <a:rPr lang="it-IT" sz="2000" dirty="0">
                <a:latin typeface="Times New Roman" pitchFamily="18" charset="0"/>
              </a:rPr>
              <a:t>) </a:t>
            </a:r>
          </a:p>
        </p:txBody>
      </p:sp>
      <p:pic>
        <p:nvPicPr>
          <p:cNvPr id="25604" name="Picture 4" descr="300px-Black_Swans"/>
          <p:cNvPicPr>
            <a:picLocks noChangeAspect="1" noChangeArrowheads="1"/>
          </p:cNvPicPr>
          <p:nvPr/>
        </p:nvPicPr>
        <p:blipFill>
          <a:blip r:embed="rId3" cstate="print"/>
          <a:srcRect/>
          <a:stretch>
            <a:fillRect/>
          </a:stretch>
        </p:blipFill>
        <p:spPr bwMode="auto">
          <a:xfrm>
            <a:off x="6227763" y="2263775"/>
            <a:ext cx="2232025" cy="1957388"/>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15888"/>
            <a:ext cx="8229600" cy="1143000"/>
          </a:xfrm>
        </p:spPr>
        <p:txBody>
          <a:bodyPr/>
          <a:lstStyle/>
          <a:p>
            <a:r>
              <a:rPr lang="it-IT">
                <a:latin typeface="Times New Roman" pitchFamily="18" charset="0"/>
              </a:rPr>
              <a:t>L’approccio alle conseguenze</a:t>
            </a:r>
          </a:p>
        </p:txBody>
      </p:sp>
      <p:sp>
        <p:nvSpPr>
          <p:cNvPr id="27651" name="Rectangle 3"/>
          <p:cNvSpPr>
            <a:spLocks noGrp="1" noChangeArrowheads="1"/>
          </p:cNvSpPr>
          <p:nvPr>
            <p:ph type="body" idx="1"/>
          </p:nvPr>
        </p:nvSpPr>
        <p:spPr>
          <a:xfrm>
            <a:off x="457200" y="1600200"/>
            <a:ext cx="4043363" cy="3844925"/>
          </a:xfrm>
        </p:spPr>
        <p:txBody>
          <a:bodyPr/>
          <a:lstStyle/>
          <a:p>
            <a:pPr>
              <a:lnSpc>
                <a:spcPct val="80000"/>
              </a:lnSpc>
              <a:buFontTx/>
              <a:buNone/>
            </a:pPr>
            <a:r>
              <a:rPr lang="it-IT" sz="2000">
                <a:latin typeface="Times New Roman" pitchFamily="18" charset="0"/>
              </a:rPr>
              <a:t>	Molti approcci alla robustezza, presenti in letteratura, fanno riferimento solo ad eventi che in un certo senso si considerano del tipo 3 o 4. Da ciò discende l’approccio alle conseguenze, difficile da quantificare ed implementare. </a:t>
            </a:r>
          </a:p>
          <a:p>
            <a:pPr>
              <a:lnSpc>
                <a:spcPct val="80000"/>
              </a:lnSpc>
              <a:buFontTx/>
              <a:buNone/>
            </a:pPr>
            <a:endParaRPr lang="it-IT" sz="2000">
              <a:latin typeface="Times New Roman" pitchFamily="18" charset="0"/>
            </a:endParaRPr>
          </a:p>
          <a:p>
            <a:pPr>
              <a:lnSpc>
                <a:spcPct val="80000"/>
              </a:lnSpc>
              <a:buFontTx/>
              <a:buNone/>
            </a:pPr>
            <a:r>
              <a:rPr lang="it-IT" sz="2000">
                <a:latin typeface="Times New Roman" pitchFamily="18" charset="0"/>
              </a:rPr>
              <a:t>	Secondo l’approccio alle conseguenze, piuttosto che provare a valutare l’intensità degli eventi inattesi, si sposta l’attenzione sulla risposta strutturale, nei confronti di azioni genericamente definite, richiedendo performance strutturali particolarmente severe</a:t>
            </a:r>
          </a:p>
        </p:txBody>
      </p:sp>
      <p:pic>
        <p:nvPicPr>
          <p:cNvPr id="27652" name="Picture 4" descr="5223324542_e198d900ac"/>
          <p:cNvPicPr>
            <a:picLocks noChangeAspect="1" noChangeArrowheads="1"/>
          </p:cNvPicPr>
          <p:nvPr/>
        </p:nvPicPr>
        <p:blipFill>
          <a:blip r:embed="rId3" cstate="print"/>
          <a:srcRect/>
          <a:stretch>
            <a:fillRect/>
          </a:stretch>
        </p:blipFill>
        <p:spPr bwMode="auto">
          <a:xfrm>
            <a:off x="4427538" y="1557338"/>
            <a:ext cx="4608512" cy="360362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it-IT" sz="4000">
                <a:latin typeface="Times New Roman" pitchFamily="18" charset="0"/>
              </a:rPr>
              <a:t>Quantifichiamo la robustezza </a:t>
            </a:r>
            <a:br>
              <a:rPr lang="it-IT" sz="4000">
                <a:latin typeface="Times New Roman" pitchFamily="18" charset="0"/>
              </a:rPr>
            </a:br>
            <a:r>
              <a:rPr lang="it-IT" sz="4000">
                <a:latin typeface="Times New Roman" pitchFamily="18" charset="0"/>
              </a:rPr>
              <a:t>per eventi 1 e 2</a:t>
            </a:r>
          </a:p>
        </p:txBody>
      </p:sp>
      <p:sp>
        <p:nvSpPr>
          <p:cNvPr id="29699" name="Rectangle 3"/>
          <p:cNvSpPr>
            <a:spLocks noGrp="1" noChangeArrowheads="1"/>
          </p:cNvSpPr>
          <p:nvPr>
            <p:ph type="body" idx="1"/>
          </p:nvPr>
        </p:nvSpPr>
        <p:spPr>
          <a:xfrm>
            <a:off x="468313" y="1628775"/>
            <a:ext cx="8229600" cy="4525963"/>
          </a:xfrm>
        </p:spPr>
        <p:txBody>
          <a:bodyPr/>
          <a:lstStyle/>
          <a:p>
            <a:pPr>
              <a:buFontTx/>
              <a:buNone/>
            </a:pPr>
            <a:r>
              <a:rPr lang="it-IT">
                <a:latin typeface="Times New Roman" pitchFamily="18" charset="0"/>
              </a:rPr>
              <a:t>	Come si fa allora? Immaginiamo la struttura sia sta progettata per due tipologie di evento: sisma (1) e carichi verticali (2). Allo SLU possiamo individuare i valori di intensità, nel piano 1-2 per i quali la struttura è stata progettata (a).</a:t>
            </a:r>
          </a:p>
        </p:txBody>
      </p:sp>
      <p:pic>
        <p:nvPicPr>
          <p:cNvPr id="29701" name="Picture 5" descr="CignoNero"/>
          <p:cNvPicPr>
            <a:picLocks noChangeAspect="1" noChangeArrowheads="1"/>
          </p:cNvPicPr>
          <p:nvPr/>
        </p:nvPicPr>
        <p:blipFill>
          <a:blip r:embed="rId3" cstate="print"/>
          <a:srcRect/>
          <a:stretch>
            <a:fillRect/>
          </a:stretch>
        </p:blipFill>
        <p:spPr bwMode="auto">
          <a:xfrm>
            <a:off x="4356100" y="4365625"/>
            <a:ext cx="3240088" cy="216058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Line 3"/>
          <p:cNvSpPr>
            <a:spLocks noChangeShapeType="1"/>
          </p:cNvSpPr>
          <p:nvPr/>
        </p:nvSpPr>
        <p:spPr bwMode="auto">
          <a:xfrm flipV="1">
            <a:off x="1619250" y="2278063"/>
            <a:ext cx="0" cy="3887787"/>
          </a:xfrm>
          <a:prstGeom prst="line">
            <a:avLst/>
          </a:prstGeom>
          <a:noFill/>
          <a:ln w="9525">
            <a:solidFill>
              <a:schemeClr val="tx1"/>
            </a:solidFill>
            <a:round/>
            <a:headEnd/>
            <a:tailEnd type="triangle" w="med" len="med"/>
          </a:ln>
          <a:effectLst/>
        </p:spPr>
        <p:txBody>
          <a:bodyPr/>
          <a:lstStyle/>
          <a:p>
            <a:endParaRPr lang="it-IT"/>
          </a:p>
        </p:txBody>
      </p:sp>
      <p:sp>
        <p:nvSpPr>
          <p:cNvPr id="31748" name="Line 4"/>
          <p:cNvSpPr>
            <a:spLocks noChangeShapeType="1"/>
          </p:cNvSpPr>
          <p:nvPr/>
        </p:nvSpPr>
        <p:spPr bwMode="auto">
          <a:xfrm>
            <a:off x="684213" y="5589588"/>
            <a:ext cx="6624637" cy="0"/>
          </a:xfrm>
          <a:prstGeom prst="line">
            <a:avLst/>
          </a:prstGeom>
          <a:noFill/>
          <a:ln w="9525">
            <a:solidFill>
              <a:schemeClr val="tx1"/>
            </a:solidFill>
            <a:round/>
            <a:headEnd/>
            <a:tailEnd type="triangle" w="med" len="med"/>
          </a:ln>
          <a:effectLst/>
        </p:spPr>
        <p:txBody>
          <a:bodyPr/>
          <a:lstStyle/>
          <a:p>
            <a:endParaRPr lang="it-IT"/>
          </a:p>
        </p:txBody>
      </p:sp>
      <p:sp>
        <p:nvSpPr>
          <p:cNvPr id="31749" name="Text Box 5"/>
          <p:cNvSpPr txBox="1">
            <a:spLocks noChangeArrowheads="1"/>
          </p:cNvSpPr>
          <p:nvPr/>
        </p:nvSpPr>
        <p:spPr bwMode="auto">
          <a:xfrm>
            <a:off x="7019925" y="5662613"/>
            <a:ext cx="1368425" cy="366712"/>
          </a:xfrm>
          <a:prstGeom prst="rect">
            <a:avLst/>
          </a:prstGeom>
          <a:noFill/>
          <a:ln w="9525">
            <a:noFill/>
            <a:miter lim="800000"/>
            <a:headEnd/>
            <a:tailEnd/>
          </a:ln>
          <a:effectLst/>
        </p:spPr>
        <p:txBody>
          <a:bodyPr>
            <a:spAutoFit/>
          </a:bodyPr>
          <a:lstStyle/>
          <a:p>
            <a:pPr>
              <a:spcBef>
                <a:spcPct val="50000"/>
              </a:spcBef>
            </a:pPr>
            <a:r>
              <a:rPr lang="it-IT" sz="1800">
                <a:latin typeface="Arial" charset="0"/>
              </a:rPr>
              <a:t>sisma</a:t>
            </a:r>
          </a:p>
        </p:txBody>
      </p:sp>
      <p:sp>
        <p:nvSpPr>
          <p:cNvPr id="31750" name="Text Box 6"/>
          <p:cNvSpPr txBox="1">
            <a:spLocks noChangeArrowheads="1"/>
          </p:cNvSpPr>
          <p:nvPr/>
        </p:nvSpPr>
        <p:spPr bwMode="auto">
          <a:xfrm>
            <a:off x="-36513" y="2278063"/>
            <a:ext cx="1368426" cy="366712"/>
          </a:xfrm>
          <a:prstGeom prst="rect">
            <a:avLst/>
          </a:prstGeom>
          <a:noFill/>
          <a:ln w="9525">
            <a:noFill/>
            <a:miter lim="800000"/>
            <a:headEnd/>
            <a:tailEnd/>
          </a:ln>
          <a:effectLst/>
        </p:spPr>
        <p:txBody>
          <a:bodyPr>
            <a:spAutoFit/>
          </a:bodyPr>
          <a:lstStyle/>
          <a:p>
            <a:pPr>
              <a:spcBef>
                <a:spcPct val="50000"/>
              </a:spcBef>
            </a:pPr>
            <a:r>
              <a:rPr lang="it-IT" sz="1800">
                <a:latin typeface="Arial" charset="0"/>
              </a:rPr>
              <a:t>carichi vert</a:t>
            </a:r>
          </a:p>
        </p:txBody>
      </p:sp>
      <p:sp>
        <p:nvSpPr>
          <p:cNvPr id="31751" name="Oval 7"/>
          <p:cNvSpPr>
            <a:spLocks noChangeArrowheads="1"/>
          </p:cNvSpPr>
          <p:nvPr/>
        </p:nvSpPr>
        <p:spPr bwMode="auto">
          <a:xfrm>
            <a:off x="4427538" y="4870450"/>
            <a:ext cx="215900" cy="215900"/>
          </a:xfrm>
          <a:prstGeom prst="ellipse">
            <a:avLst/>
          </a:prstGeom>
          <a:solidFill>
            <a:schemeClr val="accent1"/>
          </a:solidFill>
          <a:ln w="9525">
            <a:solidFill>
              <a:schemeClr val="tx1"/>
            </a:solidFill>
            <a:round/>
            <a:headEnd/>
            <a:tailEnd/>
          </a:ln>
          <a:effectLst/>
        </p:spPr>
        <p:txBody>
          <a:bodyPr wrap="none" anchor="ctr"/>
          <a:lstStyle/>
          <a:p>
            <a:pPr algn="ctr"/>
            <a:r>
              <a:rPr lang="it-IT" sz="1800">
                <a:latin typeface="Arial" charset="0"/>
              </a:rPr>
              <a:t>a</a:t>
            </a:r>
          </a:p>
        </p:txBody>
      </p:sp>
      <p:sp>
        <p:nvSpPr>
          <p:cNvPr id="31752" name="Oval 8"/>
          <p:cNvSpPr>
            <a:spLocks noChangeArrowheads="1"/>
          </p:cNvSpPr>
          <p:nvPr/>
        </p:nvSpPr>
        <p:spPr bwMode="auto">
          <a:xfrm>
            <a:off x="1476375" y="3562350"/>
            <a:ext cx="215900" cy="215900"/>
          </a:xfrm>
          <a:prstGeom prst="ellipse">
            <a:avLst/>
          </a:prstGeom>
          <a:solidFill>
            <a:schemeClr val="accent1"/>
          </a:solidFill>
          <a:ln w="9525">
            <a:solidFill>
              <a:schemeClr val="tx1"/>
            </a:solidFill>
            <a:round/>
            <a:headEnd/>
            <a:tailEnd/>
          </a:ln>
          <a:effectLst/>
        </p:spPr>
        <p:txBody>
          <a:bodyPr wrap="none" anchor="ctr"/>
          <a:lstStyle/>
          <a:p>
            <a:pPr algn="ctr"/>
            <a:r>
              <a:rPr lang="it-IT" sz="1800">
                <a:latin typeface="Arial" charset="0"/>
              </a:rPr>
              <a:t>a</a:t>
            </a:r>
          </a:p>
        </p:txBody>
      </p:sp>
      <p:sp>
        <p:nvSpPr>
          <p:cNvPr id="31753" name="Line 9"/>
          <p:cNvSpPr>
            <a:spLocks noChangeShapeType="1"/>
          </p:cNvSpPr>
          <p:nvPr/>
        </p:nvSpPr>
        <p:spPr bwMode="auto">
          <a:xfrm flipH="1">
            <a:off x="1619250" y="4941888"/>
            <a:ext cx="2736850" cy="0"/>
          </a:xfrm>
          <a:prstGeom prst="line">
            <a:avLst/>
          </a:prstGeom>
          <a:noFill/>
          <a:ln w="9525">
            <a:solidFill>
              <a:schemeClr val="tx1"/>
            </a:solidFill>
            <a:prstDash val="dash"/>
            <a:round/>
            <a:headEnd/>
            <a:tailEnd/>
          </a:ln>
          <a:effectLst/>
        </p:spPr>
        <p:txBody>
          <a:bodyPr/>
          <a:lstStyle/>
          <a:p>
            <a:endParaRPr lang="it-IT"/>
          </a:p>
        </p:txBody>
      </p:sp>
      <p:sp>
        <p:nvSpPr>
          <p:cNvPr id="31754" name="Line 10"/>
          <p:cNvSpPr>
            <a:spLocks noChangeShapeType="1"/>
          </p:cNvSpPr>
          <p:nvPr/>
        </p:nvSpPr>
        <p:spPr bwMode="auto">
          <a:xfrm flipH="1">
            <a:off x="4500563" y="5014913"/>
            <a:ext cx="0" cy="574675"/>
          </a:xfrm>
          <a:prstGeom prst="line">
            <a:avLst/>
          </a:prstGeom>
          <a:noFill/>
          <a:ln w="9525">
            <a:solidFill>
              <a:schemeClr val="tx1"/>
            </a:solidFill>
            <a:prstDash val="dash"/>
            <a:round/>
            <a:headEnd/>
            <a:tailEnd/>
          </a:ln>
          <a:effectLst/>
        </p:spPr>
        <p:txBody>
          <a:bodyPr/>
          <a:lstStyle/>
          <a:p>
            <a:endParaRPr lang="it-IT"/>
          </a:p>
        </p:txBody>
      </p:sp>
      <p:sp>
        <p:nvSpPr>
          <p:cNvPr id="31755" name="Text Box 11"/>
          <p:cNvSpPr txBox="1">
            <a:spLocks noChangeArrowheads="1"/>
          </p:cNvSpPr>
          <p:nvPr/>
        </p:nvSpPr>
        <p:spPr bwMode="auto">
          <a:xfrm>
            <a:off x="395288" y="4725988"/>
            <a:ext cx="1655762" cy="366712"/>
          </a:xfrm>
          <a:prstGeom prst="rect">
            <a:avLst/>
          </a:prstGeom>
          <a:noFill/>
          <a:ln w="9525">
            <a:noFill/>
            <a:miter lim="800000"/>
            <a:headEnd/>
            <a:tailEnd/>
          </a:ln>
          <a:effectLst/>
        </p:spPr>
        <p:txBody>
          <a:bodyPr>
            <a:spAutoFit/>
          </a:bodyPr>
          <a:lstStyle/>
          <a:p>
            <a:pPr>
              <a:spcBef>
                <a:spcPct val="50000"/>
              </a:spcBef>
            </a:pPr>
            <a:r>
              <a:rPr lang="it-IT" sz="1800">
                <a:latin typeface="Arial" charset="0"/>
              </a:rPr>
              <a:t>Gk+0.3Qk</a:t>
            </a:r>
          </a:p>
        </p:txBody>
      </p:sp>
      <p:sp>
        <p:nvSpPr>
          <p:cNvPr id="31756" name="Text Box 12"/>
          <p:cNvSpPr txBox="1">
            <a:spLocks noChangeArrowheads="1"/>
          </p:cNvSpPr>
          <p:nvPr/>
        </p:nvSpPr>
        <p:spPr bwMode="auto">
          <a:xfrm>
            <a:off x="-36513" y="3502025"/>
            <a:ext cx="1655763" cy="366713"/>
          </a:xfrm>
          <a:prstGeom prst="rect">
            <a:avLst/>
          </a:prstGeom>
          <a:noFill/>
          <a:ln w="9525">
            <a:noFill/>
            <a:miter lim="800000"/>
            <a:headEnd/>
            <a:tailEnd/>
          </a:ln>
          <a:effectLst/>
        </p:spPr>
        <p:txBody>
          <a:bodyPr>
            <a:spAutoFit/>
          </a:bodyPr>
          <a:lstStyle/>
          <a:p>
            <a:pPr>
              <a:spcBef>
                <a:spcPct val="50000"/>
              </a:spcBef>
            </a:pPr>
            <a:r>
              <a:rPr lang="it-IT" sz="1800">
                <a:latin typeface="Arial" charset="0"/>
              </a:rPr>
              <a:t>1.3Gk+1.5Qk</a:t>
            </a:r>
          </a:p>
        </p:txBody>
      </p:sp>
      <p:sp>
        <p:nvSpPr>
          <p:cNvPr id="31757" name="Text Box 13"/>
          <p:cNvSpPr txBox="1">
            <a:spLocks noChangeArrowheads="1"/>
          </p:cNvSpPr>
          <p:nvPr/>
        </p:nvSpPr>
        <p:spPr bwMode="auto">
          <a:xfrm>
            <a:off x="3636963" y="5734050"/>
            <a:ext cx="1655762" cy="366713"/>
          </a:xfrm>
          <a:prstGeom prst="rect">
            <a:avLst/>
          </a:prstGeom>
          <a:noFill/>
          <a:ln w="9525">
            <a:noFill/>
            <a:miter lim="800000"/>
            <a:headEnd/>
            <a:tailEnd/>
          </a:ln>
          <a:effectLst/>
        </p:spPr>
        <p:txBody>
          <a:bodyPr>
            <a:spAutoFit/>
          </a:bodyPr>
          <a:lstStyle/>
          <a:p>
            <a:pPr>
              <a:spcBef>
                <a:spcPct val="50000"/>
              </a:spcBef>
            </a:pPr>
            <a:r>
              <a:rPr lang="it-IT" sz="1800">
                <a:latin typeface="Arial" charset="0"/>
              </a:rPr>
              <a:t>Tr=475 anni</a:t>
            </a:r>
          </a:p>
        </p:txBody>
      </p:sp>
      <p:sp>
        <p:nvSpPr>
          <p:cNvPr id="31760" name="Rectangle 16"/>
          <p:cNvSpPr>
            <a:spLocks noGrp="1" noChangeArrowheads="1"/>
          </p:cNvSpPr>
          <p:nvPr>
            <p:ph type="title"/>
          </p:nvPr>
        </p:nvSpPr>
        <p:spPr>
          <a:xfrm>
            <a:off x="468313" y="260350"/>
            <a:ext cx="8229600" cy="1143000"/>
          </a:xfrm>
          <a:noFill/>
          <a:ln/>
        </p:spPr>
        <p:txBody>
          <a:bodyPr/>
          <a:lstStyle/>
          <a:p>
            <a:r>
              <a:rPr lang="it-IT" sz="4000">
                <a:latin typeface="Times New Roman" pitchFamily="18" charset="0"/>
              </a:rPr>
              <a:t>Quantificare la robustezza </a:t>
            </a:r>
            <a:br>
              <a:rPr lang="it-IT" sz="4000">
                <a:latin typeface="Times New Roman" pitchFamily="18" charset="0"/>
              </a:rPr>
            </a:br>
            <a:r>
              <a:rPr lang="it-IT" sz="4000">
                <a:latin typeface="Times New Roman" pitchFamily="18" charset="0"/>
              </a:rPr>
              <a:t>per eventi 1 e 2</a:t>
            </a:r>
          </a:p>
        </p:txBody>
      </p:sp>
      <p:sp>
        <p:nvSpPr>
          <p:cNvPr id="31761" name="Rectangle 17"/>
          <p:cNvSpPr>
            <a:spLocks noGrp="1" noChangeArrowheads="1"/>
          </p:cNvSpPr>
          <p:nvPr>
            <p:ph type="body" idx="1"/>
          </p:nvPr>
        </p:nvSpPr>
        <p:spPr>
          <a:xfrm>
            <a:off x="4643438" y="1917700"/>
            <a:ext cx="4500562" cy="2519363"/>
          </a:xfrm>
          <a:noFill/>
          <a:ln/>
        </p:spPr>
        <p:txBody>
          <a:bodyPr/>
          <a:lstStyle/>
          <a:p>
            <a:pPr>
              <a:lnSpc>
                <a:spcPct val="80000"/>
              </a:lnSpc>
              <a:buFontTx/>
              <a:buNone/>
            </a:pPr>
            <a:r>
              <a:rPr lang="it-IT" sz="2400">
                <a:latin typeface="Times New Roman" pitchFamily="18" charset="0"/>
              </a:rPr>
              <a:t>	La progettazione prevede di verificare solo i punti (a). Di interesse per la robustezza sono anche tutte le situazioni di contemporaneità per i quali si attinge il collasso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Line 3"/>
          <p:cNvSpPr>
            <a:spLocks noChangeShapeType="1"/>
          </p:cNvSpPr>
          <p:nvPr/>
        </p:nvSpPr>
        <p:spPr bwMode="auto">
          <a:xfrm flipV="1">
            <a:off x="1619250" y="1412875"/>
            <a:ext cx="0" cy="3887788"/>
          </a:xfrm>
          <a:prstGeom prst="line">
            <a:avLst/>
          </a:prstGeom>
          <a:noFill/>
          <a:ln w="9525">
            <a:solidFill>
              <a:schemeClr val="tx1"/>
            </a:solidFill>
            <a:round/>
            <a:headEnd/>
            <a:tailEnd type="triangle" w="med" len="med"/>
          </a:ln>
          <a:effectLst/>
        </p:spPr>
        <p:txBody>
          <a:bodyPr/>
          <a:lstStyle/>
          <a:p>
            <a:endParaRPr lang="it-IT"/>
          </a:p>
        </p:txBody>
      </p:sp>
      <p:sp>
        <p:nvSpPr>
          <p:cNvPr id="35844" name="Line 4"/>
          <p:cNvSpPr>
            <a:spLocks noChangeShapeType="1"/>
          </p:cNvSpPr>
          <p:nvPr/>
        </p:nvSpPr>
        <p:spPr bwMode="auto">
          <a:xfrm>
            <a:off x="684213" y="4724400"/>
            <a:ext cx="6624637" cy="0"/>
          </a:xfrm>
          <a:prstGeom prst="line">
            <a:avLst/>
          </a:prstGeom>
          <a:noFill/>
          <a:ln w="9525">
            <a:solidFill>
              <a:schemeClr val="tx1"/>
            </a:solidFill>
            <a:round/>
            <a:headEnd/>
            <a:tailEnd type="triangle" w="med" len="med"/>
          </a:ln>
          <a:effectLst/>
        </p:spPr>
        <p:txBody>
          <a:bodyPr/>
          <a:lstStyle/>
          <a:p>
            <a:endParaRPr lang="it-IT"/>
          </a:p>
        </p:txBody>
      </p:sp>
      <p:sp>
        <p:nvSpPr>
          <p:cNvPr id="35845" name="Text Box 5"/>
          <p:cNvSpPr txBox="1">
            <a:spLocks noChangeArrowheads="1"/>
          </p:cNvSpPr>
          <p:nvPr/>
        </p:nvSpPr>
        <p:spPr bwMode="auto">
          <a:xfrm>
            <a:off x="7019925" y="4797425"/>
            <a:ext cx="1368425" cy="366713"/>
          </a:xfrm>
          <a:prstGeom prst="rect">
            <a:avLst/>
          </a:prstGeom>
          <a:noFill/>
          <a:ln w="9525">
            <a:noFill/>
            <a:miter lim="800000"/>
            <a:headEnd/>
            <a:tailEnd/>
          </a:ln>
          <a:effectLst/>
        </p:spPr>
        <p:txBody>
          <a:bodyPr>
            <a:spAutoFit/>
          </a:bodyPr>
          <a:lstStyle/>
          <a:p>
            <a:pPr>
              <a:spcBef>
                <a:spcPct val="50000"/>
              </a:spcBef>
            </a:pPr>
            <a:r>
              <a:rPr lang="it-IT" sz="1800">
                <a:latin typeface="Arial" charset="0"/>
              </a:rPr>
              <a:t>sisma</a:t>
            </a:r>
          </a:p>
        </p:txBody>
      </p:sp>
      <p:sp>
        <p:nvSpPr>
          <p:cNvPr id="35846" name="Text Box 6"/>
          <p:cNvSpPr txBox="1">
            <a:spLocks noChangeArrowheads="1"/>
          </p:cNvSpPr>
          <p:nvPr/>
        </p:nvSpPr>
        <p:spPr bwMode="auto">
          <a:xfrm>
            <a:off x="-36513" y="1412875"/>
            <a:ext cx="1368426" cy="366713"/>
          </a:xfrm>
          <a:prstGeom prst="rect">
            <a:avLst/>
          </a:prstGeom>
          <a:noFill/>
          <a:ln w="9525">
            <a:noFill/>
            <a:miter lim="800000"/>
            <a:headEnd/>
            <a:tailEnd/>
          </a:ln>
          <a:effectLst/>
        </p:spPr>
        <p:txBody>
          <a:bodyPr>
            <a:spAutoFit/>
          </a:bodyPr>
          <a:lstStyle/>
          <a:p>
            <a:pPr>
              <a:spcBef>
                <a:spcPct val="50000"/>
              </a:spcBef>
            </a:pPr>
            <a:r>
              <a:rPr lang="it-IT" sz="1800">
                <a:latin typeface="Arial" charset="0"/>
              </a:rPr>
              <a:t>carichi vert</a:t>
            </a:r>
          </a:p>
        </p:txBody>
      </p:sp>
      <p:sp>
        <p:nvSpPr>
          <p:cNvPr id="35847" name="Oval 7"/>
          <p:cNvSpPr>
            <a:spLocks noChangeArrowheads="1"/>
          </p:cNvSpPr>
          <p:nvPr/>
        </p:nvSpPr>
        <p:spPr bwMode="auto">
          <a:xfrm>
            <a:off x="4427538" y="4005263"/>
            <a:ext cx="215900" cy="215900"/>
          </a:xfrm>
          <a:prstGeom prst="ellipse">
            <a:avLst/>
          </a:prstGeom>
          <a:solidFill>
            <a:schemeClr val="accent1"/>
          </a:solidFill>
          <a:ln w="9525">
            <a:solidFill>
              <a:schemeClr val="tx1"/>
            </a:solidFill>
            <a:round/>
            <a:headEnd/>
            <a:tailEnd/>
          </a:ln>
          <a:effectLst/>
        </p:spPr>
        <p:txBody>
          <a:bodyPr wrap="none" anchor="ctr"/>
          <a:lstStyle/>
          <a:p>
            <a:pPr algn="ctr"/>
            <a:r>
              <a:rPr lang="it-IT" sz="1800">
                <a:latin typeface="Arial" charset="0"/>
              </a:rPr>
              <a:t>a</a:t>
            </a:r>
          </a:p>
        </p:txBody>
      </p:sp>
      <p:sp>
        <p:nvSpPr>
          <p:cNvPr id="35848" name="Oval 8"/>
          <p:cNvSpPr>
            <a:spLocks noChangeArrowheads="1"/>
          </p:cNvSpPr>
          <p:nvPr/>
        </p:nvSpPr>
        <p:spPr bwMode="auto">
          <a:xfrm>
            <a:off x="1476375" y="2697163"/>
            <a:ext cx="215900" cy="215900"/>
          </a:xfrm>
          <a:prstGeom prst="ellipse">
            <a:avLst/>
          </a:prstGeom>
          <a:solidFill>
            <a:schemeClr val="accent1"/>
          </a:solidFill>
          <a:ln w="9525">
            <a:solidFill>
              <a:schemeClr val="tx1"/>
            </a:solidFill>
            <a:round/>
            <a:headEnd/>
            <a:tailEnd/>
          </a:ln>
          <a:effectLst/>
        </p:spPr>
        <p:txBody>
          <a:bodyPr wrap="none" anchor="ctr"/>
          <a:lstStyle/>
          <a:p>
            <a:pPr algn="ctr"/>
            <a:r>
              <a:rPr lang="it-IT" sz="1800">
                <a:latin typeface="Arial" charset="0"/>
              </a:rPr>
              <a:t>a</a:t>
            </a:r>
          </a:p>
        </p:txBody>
      </p:sp>
      <p:sp>
        <p:nvSpPr>
          <p:cNvPr id="35849" name="Line 9"/>
          <p:cNvSpPr>
            <a:spLocks noChangeShapeType="1"/>
          </p:cNvSpPr>
          <p:nvPr/>
        </p:nvSpPr>
        <p:spPr bwMode="auto">
          <a:xfrm flipH="1">
            <a:off x="1619250" y="4076700"/>
            <a:ext cx="2736850" cy="0"/>
          </a:xfrm>
          <a:prstGeom prst="line">
            <a:avLst/>
          </a:prstGeom>
          <a:noFill/>
          <a:ln w="9525">
            <a:solidFill>
              <a:schemeClr val="tx1"/>
            </a:solidFill>
            <a:prstDash val="dash"/>
            <a:round/>
            <a:headEnd/>
            <a:tailEnd/>
          </a:ln>
          <a:effectLst/>
        </p:spPr>
        <p:txBody>
          <a:bodyPr/>
          <a:lstStyle/>
          <a:p>
            <a:endParaRPr lang="it-IT"/>
          </a:p>
        </p:txBody>
      </p:sp>
      <p:sp>
        <p:nvSpPr>
          <p:cNvPr id="35850" name="Line 10"/>
          <p:cNvSpPr>
            <a:spLocks noChangeShapeType="1"/>
          </p:cNvSpPr>
          <p:nvPr/>
        </p:nvSpPr>
        <p:spPr bwMode="auto">
          <a:xfrm flipH="1">
            <a:off x="4500563" y="4149725"/>
            <a:ext cx="0" cy="574675"/>
          </a:xfrm>
          <a:prstGeom prst="line">
            <a:avLst/>
          </a:prstGeom>
          <a:noFill/>
          <a:ln w="9525">
            <a:solidFill>
              <a:schemeClr val="tx1"/>
            </a:solidFill>
            <a:prstDash val="dash"/>
            <a:round/>
            <a:headEnd/>
            <a:tailEnd/>
          </a:ln>
          <a:effectLst/>
        </p:spPr>
        <p:txBody>
          <a:bodyPr/>
          <a:lstStyle/>
          <a:p>
            <a:endParaRPr lang="it-IT"/>
          </a:p>
        </p:txBody>
      </p:sp>
      <p:sp>
        <p:nvSpPr>
          <p:cNvPr id="35851" name="Text Box 11"/>
          <p:cNvSpPr txBox="1">
            <a:spLocks noChangeArrowheads="1"/>
          </p:cNvSpPr>
          <p:nvPr/>
        </p:nvSpPr>
        <p:spPr bwMode="auto">
          <a:xfrm>
            <a:off x="395288" y="3860800"/>
            <a:ext cx="1655762" cy="366713"/>
          </a:xfrm>
          <a:prstGeom prst="rect">
            <a:avLst/>
          </a:prstGeom>
          <a:noFill/>
          <a:ln w="9525">
            <a:noFill/>
            <a:miter lim="800000"/>
            <a:headEnd/>
            <a:tailEnd/>
          </a:ln>
          <a:effectLst/>
        </p:spPr>
        <p:txBody>
          <a:bodyPr>
            <a:spAutoFit/>
          </a:bodyPr>
          <a:lstStyle/>
          <a:p>
            <a:pPr>
              <a:spcBef>
                <a:spcPct val="50000"/>
              </a:spcBef>
            </a:pPr>
            <a:r>
              <a:rPr lang="it-IT" sz="1800">
                <a:latin typeface="Arial" charset="0"/>
              </a:rPr>
              <a:t>Gk+0.3Qk</a:t>
            </a:r>
          </a:p>
        </p:txBody>
      </p:sp>
      <p:sp>
        <p:nvSpPr>
          <p:cNvPr id="35852" name="Text Box 12"/>
          <p:cNvSpPr txBox="1">
            <a:spLocks noChangeArrowheads="1"/>
          </p:cNvSpPr>
          <p:nvPr/>
        </p:nvSpPr>
        <p:spPr bwMode="auto">
          <a:xfrm>
            <a:off x="-36513" y="2636838"/>
            <a:ext cx="1655763" cy="366712"/>
          </a:xfrm>
          <a:prstGeom prst="rect">
            <a:avLst/>
          </a:prstGeom>
          <a:noFill/>
          <a:ln w="9525">
            <a:noFill/>
            <a:miter lim="800000"/>
            <a:headEnd/>
            <a:tailEnd/>
          </a:ln>
          <a:effectLst/>
        </p:spPr>
        <p:txBody>
          <a:bodyPr>
            <a:spAutoFit/>
          </a:bodyPr>
          <a:lstStyle/>
          <a:p>
            <a:pPr>
              <a:spcBef>
                <a:spcPct val="50000"/>
              </a:spcBef>
            </a:pPr>
            <a:r>
              <a:rPr lang="it-IT" sz="1800">
                <a:latin typeface="Arial" charset="0"/>
              </a:rPr>
              <a:t>1.3Gk+1.5Qk</a:t>
            </a:r>
          </a:p>
        </p:txBody>
      </p:sp>
      <p:sp>
        <p:nvSpPr>
          <p:cNvPr id="35853" name="Text Box 13"/>
          <p:cNvSpPr txBox="1">
            <a:spLocks noChangeArrowheads="1"/>
          </p:cNvSpPr>
          <p:nvPr/>
        </p:nvSpPr>
        <p:spPr bwMode="auto">
          <a:xfrm>
            <a:off x="3636963" y="4868863"/>
            <a:ext cx="1655762" cy="366712"/>
          </a:xfrm>
          <a:prstGeom prst="rect">
            <a:avLst/>
          </a:prstGeom>
          <a:noFill/>
          <a:ln w="9525">
            <a:noFill/>
            <a:miter lim="800000"/>
            <a:headEnd/>
            <a:tailEnd/>
          </a:ln>
          <a:effectLst/>
        </p:spPr>
        <p:txBody>
          <a:bodyPr>
            <a:spAutoFit/>
          </a:bodyPr>
          <a:lstStyle/>
          <a:p>
            <a:pPr>
              <a:spcBef>
                <a:spcPct val="50000"/>
              </a:spcBef>
            </a:pPr>
            <a:r>
              <a:rPr lang="it-IT" sz="1800">
                <a:latin typeface="Arial" charset="0"/>
              </a:rPr>
              <a:t>Tr=475 anni</a:t>
            </a:r>
          </a:p>
        </p:txBody>
      </p:sp>
      <p:sp>
        <p:nvSpPr>
          <p:cNvPr id="35854" name="Freeform 14"/>
          <p:cNvSpPr>
            <a:spLocks/>
          </p:cNvSpPr>
          <p:nvPr/>
        </p:nvSpPr>
        <p:spPr bwMode="auto">
          <a:xfrm>
            <a:off x="1619250" y="2105025"/>
            <a:ext cx="4021138" cy="2641600"/>
          </a:xfrm>
          <a:custGeom>
            <a:avLst/>
            <a:gdLst/>
            <a:ahLst/>
            <a:cxnLst>
              <a:cxn ang="0">
                <a:pos x="0" y="0"/>
              </a:cxn>
              <a:cxn ang="0">
                <a:pos x="247" y="36"/>
              </a:cxn>
              <a:cxn ang="0">
                <a:pos x="393" y="64"/>
              </a:cxn>
              <a:cxn ang="0">
                <a:pos x="558" y="82"/>
              </a:cxn>
              <a:cxn ang="0">
                <a:pos x="704" y="118"/>
              </a:cxn>
              <a:cxn ang="0">
                <a:pos x="1042" y="146"/>
              </a:cxn>
              <a:cxn ang="0">
                <a:pos x="1463" y="374"/>
              </a:cxn>
              <a:cxn ang="0">
                <a:pos x="1591" y="438"/>
              </a:cxn>
              <a:cxn ang="0">
                <a:pos x="1682" y="502"/>
              </a:cxn>
              <a:cxn ang="0">
                <a:pos x="1765" y="530"/>
              </a:cxn>
              <a:cxn ang="0">
                <a:pos x="2057" y="704"/>
              </a:cxn>
              <a:cxn ang="0">
                <a:pos x="2231" y="877"/>
              </a:cxn>
              <a:cxn ang="0">
                <a:pos x="2277" y="1014"/>
              </a:cxn>
              <a:cxn ang="0">
                <a:pos x="2304" y="1188"/>
              </a:cxn>
              <a:cxn ang="0">
                <a:pos x="2460" y="1462"/>
              </a:cxn>
              <a:cxn ang="0">
                <a:pos x="2478" y="1508"/>
              </a:cxn>
              <a:cxn ang="0">
                <a:pos x="2533" y="1600"/>
              </a:cxn>
              <a:cxn ang="0">
                <a:pos x="2533" y="1664"/>
              </a:cxn>
            </a:cxnLst>
            <a:rect l="0" t="0" r="r" b="b"/>
            <a:pathLst>
              <a:path w="2533" h="1664">
                <a:moveTo>
                  <a:pt x="0" y="0"/>
                </a:moveTo>
                <a:cubicBezTo>
                  <a:pt x="84" y="17"/>
                  <a:pt x="160" y="29"/>
                  <a:pt x="247" y="36"/>
                </a:cubicBezTo>
                <a:cubicBezTo>
                  <a:pt x="296" y="45"/>
                  <a:pt x="344" y="57"/>
                  <a:pt x="393" y="64"/>
                </a:cubicBezTo>
                <a:cubicBezTo>
                  <a:pt x="448" y="72"/>
                  <a:pt x="503" y="73"/>
                  <a:pt x="558" y="82"/>
                </a:cubicBezTo>
                <a:cubicBezTo>
                  <a:pt x="607" y="91"/>
                  <a:pt x="654" y="111"/>
                  <a:pt x="704" y="118"/>
                </a:cubicBezTo>
                <a:cubicBezTo>
                  <a:pt x="816" y="133"/>
                  <a:pt x="930" y="134"/>
                  <a:pt x="1042" y="146"/>
                </a:cubicBezTo>
                <a:cubicBezTo>
                  <a:pt x="1189" y="210"/>
                  <a:pt x="1323" y="297"/>
                  <a:pt x="1463" y="374"/>
                </a:cubicBezTo>
                <a:cubicBezTo>
                  <a:pt x="1505" y="397"/>
                  <a:pt x="1550" y="414"/>
                  <a:pt x="1591" y="438"/>
                </a:cubicBezTo>
                <a:cubicBezTo>
                  <a:pt x="1623" y="457"/>
                  <a:pt x="1649" y="485"/>
                  <a:pt x="1682" y="502"/>
                </a:cubicBezTo>
                <a:cubicBezTo>
                  <a:pt x="1708" y="516"/>
                  <a:pt x="1739" y="517"/>
                  <a:pt x="1765" y="530"/>
                </a:cubicBezTo>
                <a:cubicBezTo>
                  <a:pt x="1866" y="581"/>
                  <a:pt x="1952" y="660"/>
                  <a:pt x="2057" y="704"/>
                </a:cubicBezTo>
                <a:cubicBezTo>
                  <a:pt x="2113" y="755"/>
                  <a:pt x="2187" y="812"/>
                  <a:pt x="2231" y="877"/>
                </a:cubicBezTo>
                <a:cubicBezTo>
                  <a:pt x="2240" y="929"/>
                  <a:pt x="2252" y="967"/>
                  <a:pt x="2277" y="1014"/>
                </a:cubicBezTo>
                <a:cubicBezTo>
                  <a:pt x="2286" y="1072"/>
                  <a:pt x="2287" y="1132"/>
                  <a:pt x="2304" y="1188"/>
                </a:cubicBezTo>
                <a:cubicBezTo>
                  <a:pt x="2334" y="1285"/>
                  <a:pt x="2395" y="1385"/>
                  <a:pt x="2460" y="1462"/>
                </a:cubicBezTo>
                <a:cubicBezTo>
                  <a:pt x="2466" y="1477"/>
                  <a:pt x="2470" y="1493"/>
                  <a:pt x="2478" y="1508"/>
                </a:cubicBezTo>
                <a:cubicBezTo>
                  <a:pt x="2495" y="1540"/>
                  <a:pt x="2533" y="1564"/>
                  <a:pt x="2533" y="1600"/>
                </a:cubicBezTo>
                <a:cubicBezTo>
                  <a:pt x="2533" y="1621"/>
                  <a:pt x="2533" y="1643"/>
                  <a:pt x="2533" y="1664"/>
                </a:cubicBezTo>
              </a:path>
            </a:pathLst>
          </a:custGeom>
          <a:noFill/>
          <a:ln w="9525">
            <a:solidFill>
              <a:srgbClr val="FF0000"/>
            </a:solidFill>
            <a:round/>
            <a:headEnd/>
            <a:tailEnd/>
          </a:ln>
          <a:effectLst/>
        </p:spPr>
        <p:txBody>
          <a:bodyPr/>
          <a:lstStyle/>
          <a:p>
            <a:endParaRPr lang="it-IT"/>
          </a:p>
        </p:txBody>
      </p:sp>
      <p:sp>
        <p:nvSpPr>
          <p:cNvPr id="35855" name="Oval 15"/>
          <p:cNvSpPr>
            <a:spLocks noChangeArrowheads="1"/>
          </p:cNvSpPr>
          <p:nvPr/>
        </p:nvSpPr>
        <p:spPr bwMode="auto">
          <a:xfrm>
            <a:off x="4643438" y="2997200"/>
            <a:ext cx="215900" cy="215900"/>
          </a:xfrm>
          <a:prstGeom prst="ellipse">
            <a:avLst/>
          </a:prstGeom>
          <a:solidFill>
            <a:schemeClr val="accent1"/>
          </a:solidFill>
          <a:ln w="9525">
            <a:solidFill>
              <a:schemeClr val="tx1"/>
            </a:solidFill>
            <a:round/>
            <a:headEnd/>
            <a:tailEnd/>
          </a:ln>
          <a:effectLst/>
        </p:spPr>
        <p:txBody>
          <a:bodyPr wrap="none" anchor="ctr"/>
          <a:lstStyle/>
          <a:p>
            <a:pPr algn="ctr"/>
            <a:r>
              <a:rPr lang="it-IT" sz="1800">
                <a:latin typeface="Arial" charset="0"/>
              </a:rPr>
              <a:t>b</a:t>
            </a:r>
          </a:p>
        </p:txBody>
      </p:sp>
      <p:sp>
        <p:nvSpPr>
          <p:cNvPr id="35856" name="Line 16"/>
          <p:cNvSpPr>
            <a:spLocks noChangeShapeType="1"/>
          </p:cNvSpPr>
          <p:nvPr/>
        </p:nvSpPr>
        <p:spPr bwMode="auto">
          <a:xfrm flipH="1">
            <a:off x="1619250" y="1557338"/>
            <a:ext cx="3457575" cy="3167062"/>
          </a:xfrm>
          <a:prstGeom prst="line">
            <a:avLst/>
          </a:prstGeom>
          <a:noFill/>
          <a:ln w="9525">
            <a:solidFill>
              <a:schemeClr val="tx1"/>
            </a:solidFill>
            <a:prstDash val="dash"/>
            <a:round/>
            <a:headEnd/>
            <a:tailEnd/>
          </a:ln>
          <a:effectLst/>
        </p:spPr>
        <p:txBody>
          <a:bodyPr/>
          <a:lstStyle/>
          <a:p>
            <a:endParaRPr lang="it-IT"/>
          </a:p>
        </p:txBody>
      </p:sp>
      <p:sp>
        <p:nvSpPr>
          <p:cNvPr id="35857" name="Line 17"/>
          <p:cNvSpPr>
            <a:spLocks noChangeShapeType="1"/>
          </p:cNvSpPr>
          <p:nvPr/>
        </p:nvSpPr>
        <p:spPr bwMode="auto">
          <a:xfrm flipH="1">
            <a:off x="3995738" y="2565400"/>
            <a:ext cx="936625" cy="71438"/>
          </a:xfrm>
          <a:prstGeom prst="line">
            <a:avLst/>
          </a:prstGeom>
          <a:noFill/>
          <a:ln w="9525">
            <a:solidFill>
              <a:schemeClr val="tx1"/>
            </a:solidFill>
            <a:round/>
            <a:headEnd/>
            <a:tailEnd type="triangle" w="med" len="med"/>
          </a:ln>
          <a:effectLst/>
        </p:spPr>
        <p:txBody>
          <a:bodyPr/>
          <a:lstStyle/>
          <a:p>
            <a:endParaRPr lang="it-IT"/>
          </a:p>
        </p:txBody>
      </p:sp>
      <p:sp>
        <p:nvSpPr>
          <p:cNvPr id="35858" name="Text Box 18"/>
          <p:cNvSpPr txBox="1">
            <a:spLocks noChangeArrowheads="1"/>
          </p:cNvSpPr>
          <p:nvPr/>
        </p:nvSpPr>
        <p:spPr bwMode="auto">
          <a:xfrm>
            <a:off x="4932363" y="2349500"/>
            <a:ext cx="2376487" cy="366713"/>
          </a:xfrm>
          <a:prstGeom prst="rect">
            <a:avLst/>
          </a:prstGeom>
          <a:noFill/>
          <a:ln w="9525">
            <a:noFill/>
            <a:miter lim="800000"/>
            <a:headEnd/>
            <a:tailEnd/>
          </a:ln>
          <a:effectLst/>
        </p:spPr>
        <p:txBody>
          <a:bodyPr>
            <a:spAutoFit/>
          </a:bodyPr>
          <a:lstStyle/>
          <a:p>
            <a:pPr>
              <a:spcBef>
                <a:spcPct val="50000"/>
              </a:spcBef>
            </a:pPr>
            <a:r>
              <a:rPr lang="it-IT" sz="1800">
                <a:latin typeface="Arial" charset="0"/>
              </a:rPr>
              <a:t>Eventi del tipo 2</a:t>
            </a:r>
          </a:p>
        </p:txBody>
      </p:sp>
      <p:sp>
        <p:nvSpPr>
          <p:cNvPr id="35859" name="Text Box 19"/>
          <p:cNvSpPr txBox="1">
            <a:spLocks noChangeArrowheads="1"/>
          </p:cNvSpPr>
          <p:nvPr/>
        </p:nvSpPr>
        <p:spPr bwMode="auto">
          <a:xfrm>
            <a:off x="6083300" y="3925888"/>
            <a:ext cx="2376488" cy="366712"/>
          </a:xfrm>
          <a:prstGeom prst="rect">
            <a:avLst/>
          </a:prstGeom>
          <a:noFill/>
          <a:ln w="9525">
            <a:noFill/>
            <a:miter lim="800000"/>
            <a:headEnd/>
            <a:tailEnd/>
          </a:ln>
          <a:effectLst/>
        </p:spPr>
        <p:txBody>
          <a:bodyPr>
            <a:spAutoFit/>
          </a:bodyPr>
          <a:lstStyle/>
          <a:p>
            <a:pPr>
              <a:spcBef>
                <a:spcPct val="50000"/>
              </a:spcBef>
            </a:pPr>
            <a:r>
              <a:rPr lang="it-IT" sz="1800">
                <a:latin typeface="Arial" charset="0"/>
              </a:rPr>
              <a:t>Eventi del tipo 1</a:t>
            </a:r>
          </a:p>
        </p:txBody>
      </p:sp>
      <p:sp>
        <p:nvSpPr>
          <p:cNvPr id="35860" name="Text Box 20"/>
          <p:cNvSpPr txBox="1">
            <a:spLocks noChangeArrowheads="1"/>
          </p:cNvSpPr>
          <p:nvPr/>
        </p:nvSpPr>
        <p:spPr bwMode="auto">
          <a:xfrm>
            <a:off x="1979613" y="1549400"/>
            <a:ext cx="2376487" cy="366713"/>
          </a:xfrm>
          <a:prstGeom prst="rect">
            <a:avLst/>
          </a:prstGeom>
          <a:noFill/>
          <a:ln w="9525">
            <a:noFill/>
            <a:miter lim="800000"/>
            <a:headEnd/>
            <a:tailEnd/>
          </a:ln>
          <a:effectLst/>
        </p:spPr>
        <p:txBody>
          <a:bodyPr>
            <a:spAutoFit/>
          </a:bodyPr>
          <a:lstStyle/>
          <a:p>
            <a:pPr>
              <a:spcBef>
                <a:spcPct val="50000"/>
              </a:spcBef>
            </a:pPr>
            <a:r>
              <a:rPr lang="it-IT" sz="1800">
                <a:latin typeface="Arial" charset="0"/>
              </a:rPr>
              <a:t>Eventi del tipo 1</a:t>
            </a:r>
          </a:p>
        </p:txBody>
      </p:sp>
      <p:sp>
        <p:nvSpPr>
          <p:cNvPr id="35861" name="Line 21"/>
          <p:cNvSpPr>
            <a:spLocks noChangeShapeType="1"/>
          </p:cNvSpPr>
          <p:nvPr/>
        </p:nvSpPr>
        <p:spPr bwMode="auto">
          <a:xfrm flipH="1">
            <a:off x="5722938" y="4365625"/>
            <a:ext cx="865187" cy="287338"/>
          </a:xfrm>
          <a:prstGeom prst="line">
            <a:avLst/>
          </a:prstGeom>
          <a:noFill/>
          <a:ln w="9525">
            <a:solidFill>
              <a:schemeClr val="tx1"/>
            </a:solidFill>
            <a:round/>
            <a:headEnd/>
            <a:tailEnd type="triangle" w="med" len="med"/>
          </a:ln>
          <a:effectLst/>
        </p:spPr>
        <p:txBody>
          <a:bodyPr/>
          <a:lstStyle/>
          <a:p>
            <a:endParaRPr lang="it-IT"/>
          </a:p>
        </p:txBody>
      </p:sp>
      <p:sp>
        <p:nvSpPr>
          <p:cNvPr id="35862" name="Line 22"/>
          <p:cNvSpPr>
            <a:spLocks noChangeShapeType="1"/>
          </p:cNvSpPr>
          <p:nvPr/>
        </p:nvSpPr>
        <p:spPr bwMode="auto">
          <a:xfrm flipH="1">
            <a:off x="1692275" y="1916113"/>
            <a:ext cx="935038" cy="142875"/>
          </a:xfrm>
          <a:prstGeom prst="line">
            <a:avLst/>
          </a:prstGeom>
          <a:noFill/>
          <a:ln w="9525">
            <a:solidFill>
              <a:schemeClr val="tx1"/>
            </a:solidFill>
            <a:round/>
            <a:headEnd/>
            <a:tailEnd type="triangle" w="med" len="med"/>
          </a:ln>
          <a:effectLst/>
        </p:spPr>
        <p:txBody>
          <a:bodyPr/>
          <a:lstStyle/>
          <a:p>
            <a:endParaRPr lang="it-IT"/>
          </a:p>
        </p:txBody>
      </p:sp>
      <p:sp>
        <p:nvSpPr>
          <p:cNvPr id="35864" name="Rectangle 24"/>
          <p:cNvSpPr>
            <a:spLocks noChangeArrowheads="1"/>
          </p:cNvSpPr>
          <p:nvPr/>
        </p:nvSpPr>
        <p:spPr bwMode="auto">
          <a:xfrm>
            <a:off x="0" y="5597525"/>
            <a:ext cx="8221663" cy="1260475"/>
          </a:xfrm>
          <a:prstGeom prst="rect">
            <a:avLst/>
          </a:prstGeom>
          <a:noFill/>
          <a:ln w="9525">
            <a:noFill/>
            <a:miter lim="800000"/>
            <a:headEnd/>
            <a:tailEnd/>
          </a:ln>
          <a:effectLst/>
        </p:spPr>
        <p:txBody>
          <a:bodyPr>
            <a:spAutoFit/>
          </a:bodyPr>
          <a:lstStyle/>
          <a:p>
            <a:pPr>
              <a:lnSpc>
                <a:spcPct val="80000"/>
              </a:lnSpc>
              <a:spcBef>
                <a:spcPct val="20000"/>
              </a:spcBef>
            </a:pPr>
            <a:r>
              <a:rPr lang="it-IT" sz="2400"/>
              <a:t>	La curva (b) rappresenta i punti per i quali è possibile attingere il collasso. Il confronto tra la curva (b) ed i punti (a) dà il senso della robustezza. Va quindi introdotta una metrica per quantificare questo incremento. </a:t>
            </a:r>
          </a:p>
        </p:txBody>
      </p:sp>
      <p:sp>
        <p:nvSpPr>
          <p:cNvPr id="35867" name="Rectangle 27"/>
          <p:cNvSpPr>
            <a:spLocks noGrp="1" noChangeArrowheads="1"/>
          </p:cNvSpPr>
          <p:nvPr>
            <p:ph type="title"/>
          </p:nvPr>
        </p:nvSpPr>
        <p:spPr>
          <a:xfrm>
            <a:off x="468313" y="260350"/>
            <a:ext cx="8229600" cy="1143000"/>
          </a:xfrm>
          <a:noFill/>
          <a:ln/>
        </p:spPr>
        <p:txBody>
          <a:bodyPr/>
          <a:lstStyle/>
          <a:p>
            <a:r>
              <a:rPr lang="it-IT" sz="4000">
                <a:latin typeface="Times New Roman" pitchFamily="18" charset="0"/>
              </a:rPr>
              <a:t>Quantificare la robustezza </a:t>
            </a:r>
            <a:br>
              <a:rPr lang="it-IT" sz="4000">
                <a:latin typeface="Times New Roman" pitchFamily="18" charset="0"/>
              </a:rPr>
            </a:br>
            <a:r>
              <a:rPr lang="it-IT" sz="4000">
                <a:latin typeface="Times New Roman" pitchFamily="18" charset="0"/>
              </a:rPr>
              <a:t>per eventi 1 e 2</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44450"/>
            <a:ext cx="8229600" cy="1143000"/>
          </a:xfrm>
        </p:spPr>
        <p:txBody>
          <a:bodyPr/>
          <a:lstStyle/>
          <a:p>
            <a:r>
              <a:rPr lang="it-IT">
                <a:latin typeface="Times New Roman" pitchFamily="18" charset="0"/>
              </a:rPr>
              <a:t>E gli eventi 3 e 4?</a:t>
            </a:r>
          </a:p>
        </p:txBody>
      </p:sp>
      <p:sp>
        <p:nvSpPr>
          <p:cNvPr id="39939" name="Rectangle 3"/>
          <p:cNvSpPr>
            <a:spLocks noGrp="1" noChangeArrowheads="1"/>
          </p:cNvSpPr>
          <p:nvPr>
            <p:ph type="body" idx="1"/>
          </p:nvPr>
        </p:nvSpPr>
        <p:spPr>
          <a:xfrm>
            <a:off x="73025" y="1208088"/>
            <a:ext cx="4427538" cy="4525962"/>
          </a:xfrm>
        </p:spPr>
        <p:txBody>
          <a:bodyPr/>
          <a:lstStyle/>
          <a:p>
            <a:pPr>
              <a:lnSpc>
                <a:spcPct val="90000"/>
              </a:lnSpc>
              <a:buFontTx/>
              <a:buNone/>
            </a:pPr>
            <a:r>
              <a:rPr lang="it-IT" sz="2400">
                <a:latin typeface="Times New Roman" pitchFamily="18" charset="0"/>
              </a:rPr>
              <a:t>	Gli eventi di tipo 3 sono quelli che non sono previsti dalla normativa ma che comunque sappiamo trattare. </a:t>
            </a:r>
          </a:p>
          <a:p>
            <a:pPr>
              <a:lnSpc>
                <a:spcPct val="90000"/>
              </a:lnSpc>
              <a:buFontTx/>
              <a:buNone/>
            </a:pPr>
            <a:endParaRPr lang="it-IT" sz="2400">
              <a:latin typeface="Times New Roman" pitchFamily="18" charset="0"/>
            </a:endParaRPr>
          </a:p>
          <a:p>
            <a:pPr>
              <a:lnSpc>
                <a:spcPct val="90000"/>
              </a:lnSpc>
              <a:buFontTx/>
              <a:buNone/>
            </a:pPr>
            <a:r>
              <a:rPr lang="it-IT" sz="2400">
                <a:latin typeface="Times New Roman" pitchFamily="18" charset="0"/>
              </a:rPr>
              <a:t>	Per tali eventi non si fa altro che aggiungere una dimensione. Aggiungendo ad esempio l’incendio, da bidimensionale il problema diventa tridimensionale e la curva (b) diventa una superficie. La metrica va quindi resa pluri-dimensionale</a:t>
            </a:r>
          </a:p>
        </p:txBody>
      </p:sp>
      <p:pic>
        <p:nvPicPr>
          <p:cNvPr id="39941" name="Picture 5" descr="F1622_29_001_B&amp;B_Il_Cigno_Nero08"/>
          <p:cNvPicPr>
            <a:picLocks noChangeAspect="1" noChangeArrowheads="1"/>
          </p:cNvPicPr>
          <p:nvPr/>
        </p:nvPicPr>
        <p:blipFill>
          <a:blip r:embed="rId3" cstate="print"/>
          <a:srcRect/>
          <a:stretch>
            <a:fillRect/>
          </a:stretch>
        </p:blipFill>
        <p:spPr bwMode="auto">
          <a:xfrm>
            <a:off x="5003800" y="4391025"/>
            <a:ext cx="3686175" cy="2466975"/>
          </a:xfrm>
          <a:prstGeom prst="rect">
            <a:avLst/>
          </a:prstGeom>
          <a:noFill/>
        </p:spPr>
      </p:pic>
      <p:sp>
        <p:nvSpPr>
          <p:cNvPr id="39942" name="Rectangle 6"/>
          <p:cNvSpPr>
            <a:spLocks noChangeArrowheads="1"/>
          </p:cNvSpPr>
          <p:nvPr/>
        </p:nvSpPr>
        <p:spPr bwMode="auto">
          <a:xfrm>
            <a:off x="4778375" y="1311275"/>
            <a:ext cx="4114800" cy="3989388"/>
          </a:xfrm>
          <a:prstGeom prst="rect">
            <a:avLst/>
          </a:prstGeom>
          <a:noFill/>
          <a:ln w="9525">
            <a:noFill/>
            <a:miter lim="800000"/>
            <a:headEnd/>
            <a:tailEnd/>
          </a:ln>
          <a:effectLst/>
        </p:spPr>
        <p:txBody>
          <a:bodyPr/>
          <a:lstStyle/>
          <a:p>
            <a:pPr marL="342900" indent="-342900">
              <a:lnSpc>
                <a:spcPct val="80000"/>
              </a:lnSpc>
              <a:spcBef>
                <a:spcPct val="20000"/>
              </a:spcBef>
            </a:pPr>
            <a:r>
              <a:rPr lang="it-IT" sz="2400"/>
              <a:t>	Gli eventi di tipo 4 sono quelli a cui non penseremmo mai. Ammesso che esistano possono essere trattati con l’approccio alle conseguenze, ad esempio con l’analisi limite. </a:t>
            </a:r>
          </a:p>
          <a:p>
            <a:pPr marL="342900" indent="-342900">
              <a:lnSpc>
                <a:spcPct val="80000"/>
              </a:lnSpc>
              <a:spcBef>
                <a:spcPct val="20000"/>
              </a:spcBef>
            </a:pPr>
            <a:endParaRPr lang="it-IT" sz="2400"/>
          </a:p>
          <a:p>
            <a:pPr marL="342900" indent="-342900">
              <a:lnSpc>
                <a:spcPct val="80000"/>
              </a:lnSpc>
              <a:spcBef>
                <a:spcPct val="20000"/>
              </a:spcBef>
            </a:pPr>
            <a:r>
              <a:rPr lang="it-IT" sz="2400"/>
              <a:t>	Anche qui, si può costruire una metrica specifica.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smtClean="0">
                <a:latin typeface="Book Antiqua" pitchFamily="18" charset="0"/>
              </a:rPr>
              <a:t>Liquefazione</a:t>
            </a:r>
          </a:p>
        </p:txBody>
      </p:sp>
      <p:sp>
        <p:nvSpPr>
          <p:cNvPr id="7" name="CasellaDiTesto 12"/>
          <p:cNvSpPr txBox="1">
            <a:spLocks noChangeArrowheads="1"/>
          </p:cNvSpPr>
          <p:nvPr/>
        </p:nvSpPr>
        <p:spPr bwMode="auto">
          <a:xfrm>
            <a:off x="422499" y="1253480"/>
            <a:ext cx="3148856" cy="1200329"/>
          </a:xfrm>
          <a:prstGeom prst="rect">
            <a:avLst/>
          </a:prstGeom>
          <a:noFill/>
          <a:ln w="9525">
            <a:noFill/>
            <a:miter lim="800000"/>
            <a:headEnd/>
            <a:tailEnd/>
          </a:ln>
        </p:spPr>
        <p:txBody>
          <a:bodyPr wrap="square">
            <a:spAutoFit/>
          </a:bodyPr>
          <a:lstStyle/>
          <a:p>
            <a:pPr algn="ctr"/>
            <a:r>
              <a:rPr lang="it-IT" sz="2400" dirty="0" smtClean="0">
                <a:latin typeface="Book Antiqua" pitchFamily="18" charset="0"/>
                <a:cs typeface="Times New Roman" pitchFamily="18" charset="0"/>
              </a:rPr>
              <a:t>Fratture associate a fenomeni di liquefazione </a:t>
            </a:r>
          </a:p>
        </p:txBody>
      </p:sp>
      <p:pic>
        <p:nvPicPr>
          <p:cNvPr id="5125" name="Picture 5"/>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3537"/>
          <a:stretch/>
        </p:blipFill>
        <p:spPr bwMode="auto">
          <a:xfrm>
            <a:off x="3563888" y="3356992"/>
            <a:ext cx="2882799" cy="25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1103" t="6022" r="19771"/>
          <a:stretch/>
        </p:blipFill>
        <p:spPr bwMode="auto">
          <a:xfrm>
            <a:off x="6272303" y="476672"/>
            <a:ext cx="2706814" cy="2773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0004" t="21781" r="24770" b="1"/>
          <a:stretch/>
        </p:blipFill>
        <p:spPr bwMode="auto">
          <a:xfrm>
            <a:off x="6588224" y="3356992"/>
            <a:ext cx="2390893" cy="25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9253" r="22534"/>
          <a:stretch/>
        </p:blipFill>
        <p:spPr bwMode="auto">
          <a:xfrm>
            <a:off x="3894242" y="764704"/>
            <a:ext cx="2222090" cy="2476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Rettangolo 13"/>
          <p:cNvSpPr/>
          <p:nvPr/>
        </p:nvSpPr>
        <p:spPr>
          <a:xfrm>
            <a:off x="107504" y="5930116"/>
            <a:ext cx="8928992" cy="523220"/>
          </a:xfrm>
          <a:prstGeom prst="rect">
            <a:avLst/>
          </a:prstGeom>
        </p:spPr>
        <p:txBody>
          <a:bodyPr wrap="square">
            <a:spAutoFit/>
          </a:bodyPr>
          <a:lstStyle/>
          <a:p>
            <a:r>
              <a:rPr lang="en-US" sz="1400" dirty="0" smtClean="0">
                <a:latin typeface="Book Antiqua" pitchFamily="18" charset="0"/>
              </a:rPr>
              <a:t>Dolce et al., 2012. </a:t>
            </a:r>
            <a:r>
              <a:rPr lang="en-US" sz="1400" i="1" dirty="0" smtClean="0">
                <a:latin typeface="Book Antiqua" pitchFamily="18" charset="0"/>
              </a:rPr>
              <a:t>The Ferrara arc thrust earthquakes of May-June 2012 (northern Italy): strong-motion and geological observations Report </a:t>
            </a:r>
            <a:r>
              <a:rPr lang="en-US" sz="1400" i="1" dirty="0">
                <a:latin typeface="Book Antiqua" pitchFamily="18" charset="0"/>
              </a:rPr>
              <a:t>2 </a:t>
            </a:r>
            <a:endParaRPr lang="it-IT" sz="1400" dirty="0">
              <a:latin typeface="Book Antiqua" pitchFamily="18" charset="0"/>
            </a:endParaRPr>
          </a:p>
        </p:txBody>
      </p:sp>
      <p:pic>
        <p:nvPicPr>
          <p:cNvPr id="19458"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9401" y="3356992"/>
            <a:ext cx="3320471" cy="25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871556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it-IT">
                <a:latin typeface="Times New Roman" pitchFamily="18" charset="0"/>
              </a:rPr>
              <a:t>Caso studio</a:t>
            </a:r>
          </a:p>
        </p:txBody>
      </p:sp>
      <p:pic>
        <p:nvPicPr>
          <p:cNvPr id="44035" name="Picture 3"/>
          <p:cNvPicPr>
            <a:picLocks noChangeAspect="1" noChangeArrowheads="1"/>
          </p:cNvPicPr>
          <p:nvPr/>
        </p:nvPicPr>
        <p:blipFill>
          <a:blip r:embed="rId3" cstate="print"/>
          <a:srcRect/>
          <a:stretch>
            <a:fillRect/>
          </a:stretch>
        </p:blipFill>
        <p:spPr bwMode="auto">
          <a:xfrm>
            <a:off x="5076825" y="1844675"/>
            <a:ext cx="4152900" cy="3494088"/>
          </a:xfrm>
          <a:prstGeom prst="rect">
            <a:avLst/>
          </a:prstGeom>
          <a:noFill/>
          <a:ln w="9525">
            <a:noFill/>
            <a:miter lim="800000"/>
            <a:headEnd/>
            <a:tailEnd/>
          </a:ln>
          <a:effectLst/>
        </p:spPr>
      </p:pic>
      <p:sp>
        <p:nvSpPr>
          <p:cNvPr id="44036" name="Rectangle 4"/>
          <p:cNvSpPr>
            <a:spLocks noGrp="1" noChangeArrowheads="1"/>
          </p:cNvSpPr>
          <p:nvPr>
            <p:ph type="body" idx="1"/>
          </p:nvPr>
        </p:nvSpPr>
        <p:spPr/>
        <p:txBody>
          <a:bodyPr/>
          <a:lstStyle/>
          <a:p>
            <a:pPr>
              <a:buFontTx/>
              <a:buNone/>
            </a:pPr>
            <a:r>
              <a:rPr lang="it-IT" sz="2400">
                <a:latin typeface="Times New Roman" pitchFamily="18" charset="0"/>
              </a:rPr>
              <a:t>Struttura intelaiata in c.a. di 5 piani ad uso residenziale</a:t>
            </a:r>
          </a:p>
        </p:txBody>
      </p:sp>
      <p:sp>
        <p:nvSpPr>
          <p:cNvPr id="44037" name="Rectangle 5"/>
          <p:cNvSpPr>
            <a:spLocks noChangeArrowheads="1"/>
          </p:cNvSpPr>
          <p:nvPr/>
        </p:nvSpPr>
        <p:spPr bwMode="auto">
          <a:xfrm>
            <a:off x="73025" y="2133600"/>
            <a:ext cx="4643438" cy="3384550"/>
          </a:xfrm>
          <a:prstGeom prst="rect">
            <a:avLst/>
          </a:prstGeom>
          <a:noFill/>
          <a:ln w="9525">
            <a:noFill/>
            <a:miter lim="800000"/>
            <a:headEnd/>
            <a:tailEnd/>
          </a:ln>
          <a:effectLst/>
        </p:spPr>
        <p:txBody>
          <a:bodyPr/>
          <a:lstStyle/>
          <a:p>
            <a:pPr marL="342900" indent="-342900">
              <a:spcBef>
                <a:spcPct val="20000"/>
              </a:spcBef>
            </a:pPr>
            <a:r>
              <a:rPr lang="it-IT" sz="2400"/>
              <a:t>	E’ stata progettata in 3 versioni:</a:t>
            </a:r>
          </a:p>
          <a:p>
            <a:pPr marL="342900" indent="-342900">
              <a:spcBef>
                <a:spcPct val="20000"/>
              </a:spcBef>
              <a:buFontTx/>
              <a:buChar char="•"/>
            </a:pPr>
            <a:r>
              <a:rPr lang="it-IT" sz="2400"/>
              <a:t>RD1939, per soli carichi verticali</a:t>
            </a:r>
          </a:p>
          <a:p>
            <a:pPr marL="342900" indent="-342900">
              <a:spcBef>
                <a:spcPct val="20000"/>
              </a:spcBef>
              <a:buFontTx/>
              <a:buChar char="•"/>
            </a:pPr>
            <a:r>
              <a:rPr lang="it-IT" sz="2400"/>
              <a:t>A tensioni ammissibili con S=6</a:t>
            </a:r>
          </a:p>
          <a:p>
            <a:pPr marL="342900" indent="-342900">
              <a:spcBef>
                <a:spcPct val="20000"/>
              </a:spcBef>
              <a:buFontTx/>
              <a:buChar char="•"/>
            </a:pPr>
            <a:r>
              <a:rPr lang="it-IT" sz="2400"/>
              <a:t>Con DM2008 agli SL con ag di progetto 0.16g</a:t>
            </a:r>
          </a:p>
          <a:p>
            <a:pPr marL="342900" indent="-342900">
              <a:spcBef>
                <a:spcPct val="20000"/>
              </a:spcBef>
              <a:buFontTx/>
              <a:buChar char="•"/>
            </a:pPr>
            <a:endParaRPr lang="it-IT" sz="2400"/>
          </a:p>
        </p:txBody>
      </p:sp>
      <p:sp>
        <p:nvSpPr>
          <p:cNvPr id="44038" name="Rectangle 6"/>
          <p:cNvSpPr>
            <a:spLocks noChangeArrowheads="1"/>
          </p:cNvSpPr>
          <p:nvPr/>
        </p:nvSpPr>
        <p:spPr bwMode="auto">
          <a:xfrm>
            <a:off x="250825" y="4751388"/>
            <a:ext cx="7345363" cy="1917700"/>
          </a:xfrm>
          <a:prstGeom prst="rect">
            <a:avLst/>
          </a:prstGeom>
          <a:noFill/>
          <a:ln w="9525">
            <a:noFill/>
            <a:miter lim="800000"/>
            <a:headEnd/>
            <a:tailEnd/>
          </a:ln>
          <a:effectLst/>
        </p:spPr>
        <p:txBody>
          <a:bodyPr>
            <a:spAutoFit/>
          </a:bodyPr>
          <a:lstStyle/>
          <a:p>
            <a:pPr>
              <a:lnSpc>
                <a:spcPct val="80000"/>
              </a:lnSpc>
              <a:spcBef>
                <a:spcPct val="20000"/>
              </a:spcBef>
            </a:pPr>
            <a:r>
              <a:rPr lang="it-IT" sz="2400"/>
              <a:t>E’ stata condotta la verifica rispetto a due tipologie di carichi (sisma e carichi verticali) e con le relative combinazioni </a:t>
            </a:r>
          </a:p>
          <a:p>
            <a:pPr>
              <a:lnSpc>
                <a:spcPct val="80000"/>
              </a:lnSpc>
              <a:spcBef>
                <a:spcPct val="20000"/>
              </a:spcBef>
            </a:pPr>
            <a:r>
              <a:rPr lang="it-IT" sz="2400"/>
              <a:t>Ai materiali sono state chieste le massime prestazioni (incrudimento dell’acciaio, confinamento del calcestruzzo nelle zone staffate, ecc.)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8313" y="260350"/>
            <a:ext cx="8229600" cy="1143000"/>
          </a:xfrm>
        </p:spPr>
        <p:txBody>
          <a:bodyPr/>
          <a:lstStyle/>
          <a:p>
            <a:r>
              <a:rPr lang="it-IT">
                <a:latin typeface="Times New Roman" pitchFamily="18" charset="0"/>
              </a:rPr>
              <a:t>Caso studio</a:t>
            </a:r>
          </a:p>
        </p:txBody>
      </p:sp>
      <p:pic>
        <p:nvPicPr>
          <p:cNvPr id="50179" name="Immagine 1"/>
          <p:cNvPicPr>
            <a:picLocks noChangeAspect="1" noChangeArrowheads="1"/>
          </p:cNvPicPr>
          <p:nvPr/>
        </p:nvPicPr>
        <p:blipFill>
          <a:blip r:embed="rId3" cstate="print"/>
          <a:srcRect/>
          <a:stretch>
            <a:fillRect/>
          </a:stretch>
        </p:blipFill>
        <p:spPr bwMode="auto">
          <a:xfrm>
            <a:off x="0" y="1943100"/>
            <a:ext cx="6481763" cy="4914900"/>
          </a:xfrm>
          <a:prstGeom prst="rect">
            <a:avLst/>
          </a:prstGeom>
          <a:noFill/>
          <a:ln w="9525">
            <a:noFill/>
            <a:miter lim="800000"/>
            <a:headEnd/>
            <a:tailEnd/>
          </a:ln>
        </p:spPr>
      </p:pic>
      <p:sp>
        <p:nvSpPr>
          <p:cNvPr id="50180" name="Rectangle 4"/>
          <p:cNvSpPr>
            <a:spLocks noGrp="1" noChangeArrowheads="1"/>
          </p:cNvSpPr>
          <p:nvPr>
            <p:ph type="body" idx="1"/>
          </p:nvPr>
        </p:nvSpPr>
        <p:spPr>
          <a:xfrm>
            <a:off x="5076825" y="1771650"/>
            <a:ext cx="3851275" cy="4752975"/>
          </a:xfrm>
          <a:noFill/>
          <a:ln/>
        </p:spPr>
        <p:txBody>
          <a:bodyPr/>
          <a:lstStyle/>
          <a:p>
            <a:pPr>
              <a:lnSpc>
                <a:spcPct val="90000"/>
              </a:lnSpc>
              <a:buFontTx/>
              <a:buNone/>
            </a:pPr>
            <a:r>
              <a:rPr lang="it-IT" sz="2000">
                <a:latin typeface="Times New Roman" pitchFamily="18" charset="0"/>
              </a:rPr>
              <a:t>	La figura riporta i domini, come illustrati prima, con gli assi adimensionalizzati rispetto alle domande (la robustezza dipende dalla domanda!!!).</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95288" y="44450"/>
            <a:ext cx="8229600" cy="1143000"/>
          </a:xfrm>
        </p:spPr>
        <p:txBody>
          <a:bodyPr/>
          <a:lstStyle/>
          <a:p>
            <a:r>
              <a:rPr lang="it-IT" sz="4000">
                <a:latin typeface="Times New Roman" pitchFamily="18" charset="0"/>
              </a:rPr>
              <a:t>Caso studio – definizione della metrica</a:t>
            </a:r>
          </a:p>
        </p:txBody>
      </p:sp>
      <p:sp>
        <p:nvSpPr>
          <p:cNvPr id="52227" name="Rectangle 3"/>
          <p:cNvSpPr>
            <a:spLocks noGrp="1" noChangeArrowheads="1"/>
          </p:cNvSpPr>
          <p:nvPr>
            <p:ph type="body" idx="1"/>
          </p:nvPr>
        </p:nvSpPr>
        <p:spPr>
          <a:xfrm>
            <a:off x="34925" y="1196975"/>
            <a:ext cx="4608513" cy="5400675"/>
          </a:xfrm>
        </p:spPr>
        <p:txBody>
          <a:bodyPr/>
          <a:lstStyle/>
          <a:p>
            <a:pPr>
              <a:lnSpc>
                <a:spcPct val="90000"/>
              </a:lnSpc>
            </a:pPr>
            <a:r>
              <a:rPr lang="it-IT" sz="2200">
                <a:latin typeface="Times New Roman" pitchFamily="18" charset="0"/>
              </a:rPr>
              <a:t>Sono stati calcolati i raggi medi, che costituiscono la robustezza rispetto agli eventi 2.</a:t>
            </a:r>
          </a:p>
          <a:p>
            <a:pPr>
              <a:lnSpc>
                <a:spcPct val="90000"/>
              </a:lnSpc>
            </a:pPr>
            <a:r>
              <a:rPr lang="it-IT" sz="2200">
                <a:latin typeface="Times New Roman" pitchFamily="18" charset="0"/>
              </a:rPr>
              <a:t>Sugli assi del piano l’intersezione dei domini dà luogo alla robustezza rispetto agli eventi 1.</a:t>
            </a:r>
          </a:p>
          <a:p>
            <a:pPr>
              <a:lnSpc>
                <a:spcPct val="90000"/>
              </a:lnSpc>
            </a:pPr>
            <a:r>
              <a:rPr lang="it-IT" sz="2200">
                <a:latin typeface="Times New Roman" pitchFamily="18" charset="0"/>
              </a:rPr>
              <a:t>Questo dà luogo alla MATRICE DELLA ROBUSTEZZA, che rappresenta un tentativo di metrica nella quantificazione: </a:t>
            </a:r>
          </a:p>
          <a:p>
            <a:pPr>
              <a:lnSpc>
                <a:spcPct val="90000"/>
              </a:lnSpc>
            </a:pPr>
            <a:r>
              <a:rPr lang="it-IT" sz="2200">
                <a:latin typeface="Times New Roman" pitchFamily="18" charset="0"/>
              </a:rPr>
              <a:t>Tale matrice ha sulla diagonale principale le robustezze rispetto agli eventi 1 e fuori diagonale le robustezze 2.</a:t>
            </a:r>
          </a:p>
          <a:p>
            <a:pPr>
              <a:lnSpc>
                <a:spcPct val="90000"/>
              </a:lnSpc>
            </a:pPr>
            <a:r>
              <a:rPr lang="it-IT" sz="2200">
                <a:latin typeface="Times New Roman" pitchFamily="18" charset="0"/>
              </a:rPr>
              <a:t>Gli eventi 3 vanno introdotti come quelli 2, introducendo le altre tipologie di eventi.</a:t>
            </a:r>
          </a:p>
        </p:txBody>
      </p:sp>
      <p:pic>
        <p:nvPicPr>
          <p:cNvPr id="52229" name="Immagine 1"/>
          <p:cNvPicPr>
            <a:picLocks noChangeAspect="1" noChangeArrowheads="1"/>
          </p:cNvPicPr>
          <p:nvPr/>
        </p:nvPicPr>
        <p:blipFill>
          <a:blip r:embed="rId3" cstate="print"/>
          <a:srcRect/>
          <a:stretch>
            <a:fillRect/>
          </a:stretch>
        </p:blipFill>
        <p:spPr bwMode="auto">
          <a:xfrm>
            <a:off x="4572000" y="2060575"/>
            <a:ext cx="4572000" cy="346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68313" y="0"/>
            <a:ext cx="8229600" cy="1143000"/>
          </a:xfrm>
        </p:spPr>
        <p:txBody>
          <a:bodyPr/>
          <a:lstStyle/>
          <a:p>
            <a:r>
              <a:rPr lang="it-IT">
                <a:latin typeface="Times New Roman" pitchFamily="18" charset="0"/>
              </a:rPr>
              <a:t>Matrice di robustezza: risultati</a:t>
            </a:r>
          </a:p>
        </p:txBody>
      </p:sp>
      <p:sp>
        <p:nvSpPr>
          <p:cNvPr id="56323" name="Rectangle 3"/>
          <p:cNvSpPr>
            <a:spLocks noGrp="1" noChangeArrowheads="1"/>
          </p:cNvSpPr>
          <p:nvPr>
            <p:ph type="body" idx="1"/>
          </p:nvPr>
        </p:nvSpPr>
        <p:spPr/>
        <p:txBody>
          <a:bodyPr/>
          <a:lstStyle/>
          <a:p>
            <a:pPr>
              <a:lnSpc>
                <a:spcPct val="90000"/>
              </a:lnSpc>
            </a:pPr>
            <a:r>
              <a:rPr lang="it-IT">
                <a:latin typeface="Times New Roman" pitchFamily="18" charset="0"/>
              </a:rPr>
              <a:t>Matrice di robustezza per l’edificio progettato con RD 1939</a:t>
            </a:r>
          </a:p>
          <a:p>
            <a:pPr>
              <a:lnSpc>
                <a:spcPct val="90000"/>
              </a:lnSpc>
              <a:buFontTx/>
              <a:buNone/>
            </a:pPr>
            <a:r>
              <a:rPr lang="it-IT">
                <a:latin typeface="Times New Roman" pitchFamily="18" charset="0"/>
              </a:rPr>
              <a:t>R = </a:t>
            </a:r>
          </a:p>
          <a:p>
            <a:pPr>
              <a:lnSpc>
                <a:spcPct val="90000"/>
              </a:lnSpc>
            </a:pPr>
            <a:r>
              <a:rPr lang="it-IT">
                <a:latin typeface="Times New Roman" pitchFamily="18" charset="0"/>
              </a:rPr>
              <a:t>Matrice di robustezza per l’edificio progettato con DM 1992 </a:t>
            </a:r>
          </a:p>
          <a:p>
            <a:pPr>
              <a:lnSpc>
                <a:spcPct val="90000"/>
              </a:lnSpc>
              <a:buFontTx/>
              <a:buNone/>
            </a:pPr>
            <a:r>
              <a:rPr lang="it-IT">
                <a:latin typeface="Times New Roman" pitchFamily="18" charset="0"/>
              </a:rPr>
              <a:t>R = </a:t>
            </a:r>
          </a:p>
          <a:p>
            <a:pPr>
              <a:lnSpc>
                <a:spcPct val="90000"/>
              </a:lnSpc>
            </a:pPr>
            <a:r>
              <a:rPr lang="it-IT">
                <a:latin typeface="Times New Roman" pitchFamily="18" charset="0"/>
              </a:rPr>
              <a:t>Matrice di robustezza per l’edificio progettato con DM 2008</a:t>
            </a:r>
          </a:p>
          <a:p>
            <a:pPr>
              <a:lnSpc>
                <a:spcPct val="90000"/>
              </a:lnSpc>
              <a:buFontTx/>
              <a:buNone/>
            </a:pPr>
            <a:r>
              <a:rPr lang="it-IT">
                <a:latin typeface="Times New Roman" pitchFamily="18" charset="0"/>
              </a:rPr>
              <a:t>R = </a:t>
            </a:r>
          </a:p>
        </p:txBody>
      </p:sp>
      <p:pic>
        <p:nvPicPr>
          <p:cNvPr id="5632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58888" y="2508250"/>
            <a:ext cx="1619250" cy="574675"/>
          </a:xfrm>
          <a:prstGeom prst="rect">
            <a:avLst/>
          </a:prstGeom>
          <a:noFill/>
          <a:ln w="9525">
            <a:noFill/>
            <a:miter lim="800000"/>
            <a:headEnd/>
            <a:tailEnd/>
          </a:ln>
        </p:spPr>
      </p:pic>
      <p:pic>
        <p:nvPicPr>
          <p:cNvPr id="56325"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58888" y="4167188"/>
            <a:ext cx="1368425" cy="485775"/>
          </a:xfrm>
          <a:prstGeom prst="rect">
            <a:avLst/>
          </a:prstGeom>
          <a:noFill/>
          <a:ln w="9525">
            <a:noFill/>
            <a:miter lim="800000"/>
            <a:headEnd/>
            <a:tailEnd/>
          </a:ln>
        </p:spPr>
      </p:pic>
      <p:pic>
        <p:nvPicPr>
          <p:cNvPr id="56326"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58888" y="5589588"/>
            <a:ext cx="1331912" cy="473075"/>
          </a:xfrm>
          <a:prstGeom prst="rect">
            <a:avLst/>
          </a:prstGeom>
          <a:noFill/>
          <a:ln w="9525">
            <a:noFill/>
            <a:miter lim="800000"/>
            <a:headEnd/>
            <a:tailEnd/>
          </a:ln>
        </p:spPr>
      </p:pic>
      <p:sp>
        <p:nvSpPr>
          <p:cNvPr id="56327" name="Line 7"/>
          <p:cNvSpPr>
            <a:spLocks noChangeShapeType="1"/>
          </p:cNvSpPr>
          <p:nvPr/>
        </p:nvSpPr>
        <p:spPr bwMode="auto">
          <a:xfrm flipH="1">
            <a:off x="3203575" y="2636838"/>
            <a:ext cx="863600" cy="0"/>
          </a:xfrm>
          <a:prstGeom prst="line">
            <a:avLst/>
          </a:prstGeom>
          <a:noFill/>
          <a:ln w="9525">
            <a:solidFill>
              <a:schemeClr val="tx1"/>
            </a:solidFill>
            <a:round/>
            <a:headEnd/>
            <a:tailEnd type="triangle" w="med" len="med"/>
          </a:ln>
          <a:effectLst/>
        </p:spPr>
        <p:txBody>
          <a:bodyPr/>
          <a:lstStyle/>
          <a:p>
            <a:endParaRPr lang="it-IT"/>
          </a:p>
        </p:txBody>
      </p:sp>
      <p:sp>
        <p:nvSpPr>
          <p:cNvPr id="56328" name="Text Box 8"/>
          <p:cNvSpPr txBox="1">
            <a:spLocks noChangeArrowheads="1"/>
          </p:cNvSpPr>
          <p:nvPr/>
        </p:nvSpPr>
        <p:spPr bwMode="auto">
          <a:xfrm>
            <a:off x="4140200" y="2492375"/>
            <a:ext cx="1295400" cy="366713"/>
          </a:xfrm>
          <a:prstGeom prst="rect">
            <a:avLst/>
          </a:prstGeom>
          <a:noFill/>
          <a:ln w="9525">
            <a:noFill/>
            <a:miter lim="800000"/>
            <a:headEnd/>
            <a:tailEnd/>
          </a:ln>
          <a:effectLst/>
        </p:spPr>
        <p:txBody>
          <a:bodyPr>
            <a:spAutoFit/>
          </a:bodyPr>
          <a:lstStyle/>
          <a:p>
            <a:pPr>
              <a:spcBef>
                <a:spcPct val="50000"/>
              </a:spcBef>
            </a:pPr>
            <a:r>
              <a:rPr lang="it-IT" sz="1800"/>
              <a:t>sisma</a:t>
            </a:r>
          </a:p>
        </p:txBody>
      </p:sp>
      <p:sp>
        <p:nvSpPr>
          <p:cNvPr id="56329" name="Line 9"/>
          <p:cNvSpPr>
            <a:spLocks noChangeShapeType="1"/>
          </p:cNvSpPr>
          <p:nvPr/>
        </p:nvSpPr>
        <p:spPr bwMode="auto">
          <a:xfrm flipH="1">
            <a:off x="3203575" y="2997200"/>
            <a:ext cx="863600" cy="0"/>
          </a:xfrm>
          <a:prstGeom prst="line">
            <a:avLst/>
          </a:prstGeom>
          <a:noFill/>
          <a:ln w="9525">
            <a:solidFill>
              <a:schemeClr val="tx1"/>
            </a:solidFill>
            <a:round/>
            <a:headEnd/>
            <a:tailEnd type="triangle" w="med" len="med"/>
          </a:ln>
          <a:effectLst/>
        </p:spPr>
        <p:txBody>
          <a:bodyPr/>
          <a:lstStyle/>
          <a:p>
            <a:endParaRPr lang="it-IT"/>
          </a:p>
        </p:txBody>
      </p:sp>
      <p:sp>
        <p:nvSpPr>
          <p:cNvPr id="56330" name="Text Box 10"/>
          <p:cNvSpPr txBox="1">
            <a:spLocks noChangeArrowheads="1"/>
          </p:cNvSpPr>
          <p:nvPr/>
        </p:nvSpPr>
        <p:spPr bwMode="auto">
          <a:xfrm>
            <a:off x="4140200" y="2774950"/>
            <a:ext cx="2303463" cy="366713"/>
          </a:xfrm>
          <a:prstGeom prst="rect">
            <a:avLst/>
          </a:prstGeom>
          <a:noFill/>
          <a:ln w="9525">
            <a:noFill/>
            <a:miter lim="800000"/>
            <a:headEnd/>
            <a:tailEnd/>
          </a:ln>
          <a:effectLst/>
        </p:spPr>
        <p:txBody>
          <a:bodyPr>
            <a:spAutoFit/>
          </a:bodyPr>
          <a:lstStyle/>
          <a:p>
            <a:pPr>
              <a:spcBef>
                <a:spcPct val="50000"/>
              </a:spcBef>
            </a:pPr>
            <a:r>
              <a:rPr lang="it-IT" sz="1800"/>
              <a:t>Carichi verticali</a:t>
            </a:r>
          </a:p>
        </p:txBody>
      </p:sp>
      <p:sp>
        <p:nvSpPr>
          <p:cNvPr id="56331" name="Line 11"/>
          <p:cNvSpPr>
            <a:spLocks noChangeShapeType="1"/>
          </p:cNvSpPr>
          <p:nvPr/>
        </p:nvSpPr>
        <p:spPr bwMode="auto">
          <a:xfrm flipH="1">
            <a:off x="2641600" y="4206875"/>
            <a:ext cx="863600" cy="0"/>
          </a:xfrm>
          <a:prstGeom prst="line">
            <a:avLst/>
          </a:prstGeom>
          <a:noFill/>
          <a:ln w="9525">
            <a:solidFill>
              <a:schemeClr val="tx1"/>
            </a:solidFill>
            <a:round/>
            <a:headEnd/>
            <a:tailEnd type="triangle" w="med" len="med"/>
          </a:ln>
          <a:effectLst/>
        </p:spPr>
        <p:txBody>
          <a:bodyPr/>
          <a:lstStyle/>
          <a:p>
            <a:endParaRPr lang="it-IT"/>
          </a:p>
        </p:txBody>
      </p:sp>
      <p:sp>
        <p:nvSpPr>
          <p:cNvPr id="56332" name="Text Box 12"/>
          <p:cNvSpPr txBox="1">
            <a:spLocks noChangeArrowheads="1"/>
          </p:cNvSpPr>
          <p:nvPr/>
        </p:nvSpPr>
        <p:spPr bwMode="auto">
          <a:xfrm>
            <a:off x="3578225" y="4062413"/>
            <a:ext cx="1295400" cy="366712"/>
          </a:xfrm>
          <a:prstGeom prst="rect">
            <a:avLst/>
          </a:prstGeom>
          <a:noFill/>
          <a:ln w="9525">
            <a:noFill/>
            <a:miter lim="800000"/>
            <a:headEnd/>
            <a:tailEnd/>
          </a:ln>
          <a:effectLst/>
        </p:spPr>
        <p:txBody>
          <a:bodyPr>
            <a:spAutoFit/>
          </a:bodyPr>
          <a:lstStyle/>
          <a:p>
            <a:pPr>
              <a:spcBef>
                <a:spcPct val="50000"/>
              </a:spcBef>
            </a:pPr>
            <a:r>
              <a:rPr lang="it-IT" sz="1800"/>
              <a:t>sisma</a:t>
            </a:r>
          </a:p>
        </p:txBody>
      </p:sp>
      <p:sp>
        <p:nvSpPr>
          <p:cNvPr id="56333" name="Line 13"/>
          <p:cNvSpPr>
            <a:spLocks noChangeShapeType="1"/>
          </p:cNvSpPr>
          <p:nvPr/>
        </p:nvSpPr>
        <p:spPr bwMode="auto">
          <a:xfrm flipH="1">
            <a:off x="2641600" y="4567238"/>
            <a:ext cx="863600" cy="0"/>
          </a:xfrm>
          <a:prstGeom prst="line">
            <a:avLst/>
          </a:prstGeom>
          <a:noFill/>
          <a:ln w="9525">
            <a:solidFill>
              <a:schemeClr val="tx1"/>
            </a:solidFill>
            <a:round/>
            <a:headEnd/>
            <a:tailEnd type="triangle" w="med" len="med"/>
          </a:ln>
          <a:effectLst/>
        </p:spPr>
        <p:txBody>
          <a:bodyPr/>
          <a:lstStyle/>
          <a:p>
            <a:endParaRPr lang="it-IT"/>
          </a:p>
        </p:txBody>
      </p:sp>
      <p:sp>
        <p:nvSpPr>
          <p:cNvPr id="56334" name="Text Box 14"/>
          <p:cNvSpPr txBox="1">
            <a:spLocks noChangeArrowheads="1"/>
          </p:cNvSpPr>
          <p:nvPr/>
        </p:nvSpPr>
        <p:spPr bwMode="auto">
          <a:xfrm>
            <a:off x="3578225" y="4344988"/>
            <a:ext cx="2303463" cy="366712"/>
          </a:xfrm>
          <a:prstGeom prst="rect">
            <a:avLst/>
          </a:prstGeom>
          <a:noFill/>
          <a:ln w="9525">
            <a:noFill/>
            <a:miter lim="800000"/>
            <a:headEnd/>
            <a:tailEnd/>
          </a:ln>
          <a:effectLst/>
        </p:spPr>
        <p:txBody>
          <a:bodyPr>
            <a:spAutoFit/>
          </a:bodyPr>
          <a:lstStyle/>
          <a:p>
            <a:pPr>
              <a:spcBef>
                <a:spcPct val="50000"/>
              </a:spcBef>
            </a:pPr>
            <a:r>
              <a:rPr lang="it-IT" sz="1800"/>
              <a:t>Carichi verticali</a:t>
            </a:r>
          </a:p>
        </p:txBody>
      </p:sp>
      <p:sp>
        <p:nvSpPr>
          <p:cNvPr id="56335" name="Line 15"/>
          <p:cNvSpPr>
            <a:spLocks noChangeShapeType="1"/>
          </p:cNvSpPr>
          <p:nvPr/>
        </p:nvSpPr>
        <p:spPr bwMode="auto">
          <a:xfrm flipH="1">
            <a:off x="2987675" y="5661025"/>
            <a:ext cx="863600" cy="0"/>
          </a:xfrm>
          <a:prstGeom prst="line">
            <a:avLst/>
          </a:prstGeom>
          <a:noFill/>
          <a:ln w="9525">
            <a:solidFill>
              <a:schemeClr val="tx1"/>
            </a:solidFill>
            <a:round/>
            <a:headEnd/>
            <a:tailEnd type="triangle" w="med" len="med"/>
          </a:ln>
          <a:effectLst/>
        </p:spPr>
        <p:txBody>
          <a:bodyPr/>
          <a:lstStyle/>
          <a:p>
            <a:endParaRPr lang="it-IT"/>
          </a:p>
        </p:txBody>
      </p:sp>
      <p:sp>
        <p:nvSpPr>
          <p:cNvPr id="56336" name="Text Box 16"/>
          <p:cNvSpPr txBox="1">
            <a:spLocks noChangeArrowheads="1"/>
          </p:cNvSpPr>
          <p:nvPr/>
        </p:nvSpPr>
        <p:spPr bwMode="auto">
          <a:xfrm>
            <a:off x="3924300" y="5516563"/>
            <a:ext cx="1295400" cy="366712"/>
          </a:xfrm>
          <a:prstGeom prst="rect">
            <a:avLst/>
          </a:prstGeom>
          <a:noFill/>
          <a:ln w="9525">
            <a:noFill/>
            <a:miter lim="800000"/>
            <a:headEnd/>
            <a:tailEnd/>
          </a:ln>
          <a:effectLst/>
        </p:spPr>
        <p:txBody>
          <a:bodyPr>
            <a:spAutoFit/>
          </a:bodyPr>
          <a:lstStyle/>
          <a:p>
            <a:pPr>
              <a:spcBef>
                <a:spcPct val="50000"/>
              </a:spcBef>
            </a:pPr>
            <a:r>
              <a:rPr lang="it-IT" sz="1800"/>
              <a:t>sisma</a:t>
            </a:r>
          </a:p>
        </p:txBody>
      </p:sp>
      <p:sp>
        <p:nvSpPr>
          <p:cNvPr id="56337" name="Line 17"/>
          <p:cNvSpPr>
            <a:spLocks noChangeShapeType="1"/>
          </p:cNvSpPr>
          <p:nvPr/>
        </p:nvSpPr>
        <p:spPr bwMode="auto">
          <a:xfrm flipH="1">
            <a:off x="2987675" y="6021388"/>
            <a:ext cx="863600" cy="0"/>
          </a:xfrm>
          <a:prstGeom prst="line">
            <a:avLst/>
          </a:prstGeom>
          <a:noFill/>
          <a:ln w="9525">
            <a:solidFill>
              <a:schemeClr val="tx1"/>
            </a:solidFill>
            <a:round/>
            <a:headEnd/>
            <a:tailEnd type="triangle" w="med" len="med"/>
          </a:ln>
          <a:effectLst/>
        </p:spPr>
        <p:txBody>
          <a:bodyPr/>
          <a:lstStyle/>
          <a:p>
            <a:endParaRPr lang="it-IT"/>
          </a:p>
        </p:txBody>
      </p:sp>
      <p:sp>
        <p:nvSpPr>
          <p:cNvPr id="56338" name="Text Box 18"/>
          <p:cNvSpPr txBox="1">
            <a:spLocks noChangeArrowheads="1"/>
          </p:cNvSpPr>
          <p:nvPr/>
        </p:nvSpPr>
        <p:spPr bwMode="auto">
          <a:xfrm>
            <a:off x="3924300" y="5799138"/>
            <a:ext cx="2303463" cy="366712"/>
          </a:xfrm>
          <a:prstGeom prst="rect">
            <a:avLst/>
          </a:prstGeom>
          <a:noFill/>
          <a:ln w="9525">
            <a:noFill/>
            <a:miter lim="800000"/>
            <a:headEnd/>
            <a:tailEnd/>
          </a:ln>
          <a:effectLst/>
        </p:spPr>
        <p:txBody>
          <a:bodyPr>
            <a:spAutoFit/>
          </a:bodyPr>
          <a:lstStyle/>
          <a:p>
            <a:pPr>
              <a:spcBef>
                <a:spcPct val="50000"/>
              </a:spcBef>
            </a:pPr>
            <a:r>
              <a:rPr lang="it-IT" sz="1800"/>
              <a:t>Carichi verticali</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it-IT">
                <a:latin typeface="Times New Roman" pitchFamily="18" charset="0"/>
              </a:rPr>
              <a:t>Incrementi di robustezza</a:t>
            </a:r>
          </a:p>
        </p:txBody>
      </p:sp>
      <p:sp>
        <p:nvSpPr>
          <p:cNvPr id="58371" name="Rectangle 3"/>
          <p:cNvSpPr>
            <a:spLocks noGrp="1" noChangeArrowheads="1"/>
          </p:cNvSpPr>
          <p:nvPr>
            <p:ph type="body" idx="1"/>
          </p:nvPr>
        </p:nvSpPr>
        <p:spPr/>
        <p:txBody>
          <a:bodyPr/>
          <a:lstStyle/>
          <a:p>
            <a:pPr>
              <a:lnSpc>
                <a:spcPct val="90000"/>
              </a:lnSpc>
              <a:buFontTx/>
              <a:buNone/>
            </a:pPr>
            <a:r>
              <a:rPr lang="it-IT" sz="2400">
                <a:latin typeface="Times New Roman" pitchFamily="18" charset="0"/>
              </a:rPr>
              <a:t>Incremento di robustezza lato sisma (tipo 1):</a:t>
            </a:r>
            <a:endParaRPr lang="de-DE" sz="2400" b="1">
              <a:latin typeface="Times New Roman" pitchFamily="18" charset="0"/>
            </a:endParaRPr>
          </a:p>
          <a:p>
            <a:pPr>
              <a:lnSpc>
                <a:spcPct val="90000"/>
              </a:lnSpc>
              <a:buFontTx/>
              <a:buNone/>
            </a:pPr>
            <a:r>
              <a:rPr lang="de-DE" sz="2400" b="1">
                <a:latin typeface="Times New Roman" pitchFamily="18" charset="0"/>
              </a:rPr>
              <a:t>RD 1939 v.s. DM 1992</a:t>
            </a:r>
            <a:r>
              <a:rPr lang="de-DE" sz="2400">
                <a:latin typeface="Times New Roman" pitchFamily="18" charset="0"/>
              </a:rPr>
              <a:t> </a:t>
            </a:r>
            <a:r>
              <a:rPr lang="it-IT" sz="2400">
                <a:latin typeface="Times New Roman" pitchFamily="18" charset="0"/>
                <a:sym typeface="Wingdings" pitchFamily="2" charset="2"/>
              </a:rPr>
              <a:t></a:t>
            </a:r>
            <a:r>
              <a:rPr lang="de-DE" sz="2400">
                <a:latin typeface="Times New Roman" pitchFamily="18" charset="0"/>
              </a:rPr>
              <a:t> 2.44/0.80 = +205%;</a:t>
            </a:r>
            <a:endParaRPr lang="de-DE" sz="2400" b="1">
              <a:latin typeface="Times New Roman" pitchFamily="18" charset="0"/>
            </a:endParaRPr>
          </a:p>
          <a:p>
            <a:pPr>
              <a:lnSpc>
                <a:spcPct val="90000"/>
              </a:lnSpc>
              <a:buFontTx/>
              <a:buNone/>
            </a:pPr>
            <a:r>
              <a:rPr lang="de-DE" sz="2400" b="1">
                <a:latin typeface="Times New Roman" pitchFamily="18" charset="0"/>
              </a:rPr>
              <a:t>DM 1992 v.s. DM 2008</a:t>
            </a:r>
            <a:r>
              <a:rPr lang="de-DE" sz="2400">
                <a:latin typeface="Times New Roman" pitchFamily="18" charset="0"/>
              </a:rPr>
              <a:t> </a:t>
            </a:r>
            <a:r>
              <a:rPr lang="it-IT" sz="2400">
                <a:latin typeface="Times New Roman" pitchFamily="18" charset="0"/>
                <a:sym typeface="Wingdings" pitchFamily="2" charset="2"/>
              </a:rPr>
              <a:t></a:t>
            </a:r>
            <a:r>
              <a:rPr lang="de-DE" sz="2400">
                <a:latin typeface="Times New Roman" pitchFamily="18" charset="0"/>
              </a:rPr>
              <a:t> 2.63/2.44 = +8%; </a:t>
            </a:r>
            <a:endParaRPr lang="it-IT" sz="2400">
              <a:latin typeface="Times New Roman" pitchFamily="18" charset="0"/>
            </a:endParaRPr>
          </a:p>
          <a:p>
            <a:pPr>
              <a:lnSpc>
                <a:spcPct val="90000"/>
              </a:lnSpc>
              <a:buFontTx/>
              <a:buNone/>
            </a:pPr>
            <a:endParaRPr lang="it-IT" sz="2400">
              <a:latin typeface="Times New Roman" pitchFamily="18" charset="0"/>
            </a:endParaRPr>
          </a:p>
          <a:p>
            <a:pPr>
              <a:lnSpc>
                <a:spcPct val="90000"/>
              </a:lnSpc>
              <a:buFontTx/>
              <a:buNone/>
            </a:pPr>
            <a:r>
              <a:rPr lang="it-IT" sz="2400">
                <a:latin typeface="Times New Roman" pitchFamily="18" charset="0"/>
              </a:rPr>
              <a:t>Incremento di robustezza lato carichi verticali (tipo 1):</a:t>
            </a:r>
            <a:endParaRPr lang="de-DE" sz="2400" b="1">
              <a:latin typeface="Times New Roman" pitchFamily="18" charset="0"/>
            </a:endParaRPr>
          </a:p>
          <a:p>
            <a:pPr>
              <a:lnSpc>
                <a:spcPct val="90000"/>
              </a:lnSpc>
              <a:buFontTx/>
              <a:buNone/>
            </a:pPr>
            <a:r>
              <a:rPr lang="de-DE" sz="2400" b="1">
                <a:latin typeface="Times New Roman" pitchFamily="18" charset="0"/>
              </a:rPr>
              <a:t>RD 1939 v.s. DM 1992</a:t>
            </a:r>
            <a:r>
              <a:rPr lang="de-DE" sz="2400">
                <a:latin typeface="Times New Roman" pitchFamily="18" charset="0"/>
              </a:rPr>
              <a:t> </a:t>
            </a:r>
            <a:r>
              <a:rPr lang="it-IT" sz="2400">
                <a:latin typeface="Times New Roman" pitchFamily="18" charset="0"/>
                <a:sym typeface="Wingdings" pitchFamily="2" charset="2"/>
              </a:rPr>
              <a:t></a:t>
            </a:r>
            <a:r>
              <a:rPr lang="de-DE" sz="2400">
                <a:latin typeface="Times New Roman" pitchFamily="18" charset="0"/>
              </a:rPr>
              <a:t> 4.07/3.89 = +5%;</a:t>
            </a:r>
            <a:endParaRPr lang="it-IT" sz="2400" b="1">
              <a:latin typeface="Times New Roman" pitchFamily="18" charset="0"/>
            </a:endParaRPr>
          </a:p>
          <a:p>
            <a:pPr>
              <a:lnSpc>
                <a:spcPct val="90000"/>
              </a:lnSpc>
              <a:buFontTx/>
              <a:buNone/>
            </a:pPr>
            <a:r>
              <a:rPr lang="it-IT" sz="2400" b="1">
                <a:latin typeface="Times New Roman" pitchFamily="18" charset="0"/>
              </a:rPr>
              <a:t>DM 1992 v.s. DM 2008</a:t>
            </a:r>
            <a:r>
              <a:rPr lang="it-IT" sz="2400">
                <a:latin typeface="Times New Roman" pitchFamily="18" charset="0"/>
              </a:rPr>
              <a:t> </a:t>
            </a:r>
            <a:r>
              <a:rPr lang="it-IT" sz="2400">
                <a:latin typeface="Times New Roman" pitchFamily="18" charset="0"/>
                <a:sym typeface="Wingdings" pitchFamily="2" charset="2"/>
              </a:rPr>
              <a:t></a:t>
            </a:r>
            <a:r>
              <a:rPr lang="it-IT" sz="2400">
                <a:latin typeface="Times New Roman" pitchFamily="18" charset="0"/>
              </a:rPr>
              <a:t> 4.07/4.07= +0%;</a:t>
            </a:r>
          </a:p>
          <a:p>
            <a:pPr>
              <a:lnSpc>
                <a:spcPct val="90000"/>
              </a:lnSpc>
              <a:buFontTx/>
              <a:buNone/>
            </a:pPr>
            <a:endParaRPr lang="it-IT" sz="2400">
              <a:latin typeface="Times New Roman" pitchFamily="18" charset="0"/>
            </a:endParaRPr>
          </a:p>
          <a:p>
            <a:pPr>
              <a:lnSpc>
                <a:spcPct val="90000"/>
              </a:lnSpc>
              <a:buFontTx/>
              <a:buNone/>
            </a:pPr>
            <a:r>
              <a:rPr lang="it-IT" sz="2400">
                <a:latin typeface="Times New Roman" pitchFamily="18" charset="0"/>
              </a:rPr>
              <a:t>Incremento di robustezza fuori diagonale (tipo 2):</a:t>
            </a:r>
            <a:endParaRPr lang="de-DE" sz="2400" b="1">
              <a:latin typeface="Times New Roman" pitchFamily="18" charset="0"/>
            </a:endParaRPr>
          </a:p>
          <a:p>
            <a:pPr>
              <a:lnSpc>
                <a:spcPct val="90000"/>
              </a:lnSpc>
              <a:buFontTx/>
              <a:buNone/>
            </a:pPr>
            <a:r>
              <a:rPr lang="de-DE" sz="2400" b="1">
                <a:latin typeface="Times New Roman" pitchFamily="18" charset="0"/>
              </a:rPr>
              <a:t>RD 1939 v.s. DM 1992</a:t>
            </a:r>
            <a:r>
              <a:rPr lang="de-DE" sz="2400">
                <a:latin typeface="Times New Roman" pitchFamily="18" charset="0"/>
              </a:rPr>
              <a:t> </a:t>
            </a:r>
            <a:r>
              <a:rPr lang="it-IT" sz="2400">
                <a:latin typeface="Times New Roman" pitchFamily="18" charset="0"/>
                <a:sym typeface="Wingdings" pitchFamily="2" charset="2"/>
              </a:rPr>
              <a:t></a:t>
            </a:r>
            <a:r>
              <a:rPr lang="de-DE" sz="2400">
                <a:latin typeface="Times New Roman" pitchFamily="18" charset="0"/>
              </a:rPr>
              <a:t> 4.14/2.17 = +91%;</a:t>
            </a:r>
            <a:endParaRPr lang="en-US" sz="2400" b="1">
              <a:latin typeface="Times New Roman" pitchFamily="18" charset="0"/>
            </a:endParaRPr>
          </a:p>
          <a:p>
            <a:pPr>
              <a:lnSpc>
                <a:spcPct val="90000"/>
              </a:lnSpc>
              <a:buFontTx/>
              <a:buNone/>
            </a:pPr>
            <a:r>
              <a:rPr lang="en-US" sz="2400" b="1">
                <a:latin typeface="Times New Roman" pitchFamily="18" charset="0"/>
              </a:rPr>
              <a:t>DM 1992 v.s. DM 2008</a:t>
            </a:r>
            <a:r>
              <a:rPr lang="en-US" sz="2400">
                <a:latin typeface="Times New Roman" pitchFamily="18" charset="0"/>
              </a:rPr>
              <a:t> </a:t>
            </a:r>
            <a:r>
              <a:rPr lang="it-IT" sz="2400">
                <a:latin typeface="Times New Roman" pitchFamily="18" charset="0"/>
                <a:sym typeface="Wingdings" pitchFamily="2" charset="2"/>
              </a:rPr>
              <a:t></a:t>
            </a:r>
            <a:r>
              <a:rPr lang="en-US" sz="2400">
                <a:latin typeface="Times New Roman" pitchFamily="18" charset="0"/>
              </a:rPr>
              <a:t> 4.36/4.14= +5%;</a:t>
            </a:r>
          </a:p>
          <a:p>
            <a:pPr>
              <a:lnSpc>
                <a:spcPct val="90000"/>
              </a:lnSpc>
              <a:buFontTx/>
              <a:buNone/>
            </a:pPr>
            <a:endParaRPr lang="it-IT" sz="2400">
              <a:latin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it-IT">
                <a:latin typeface="Times New Roman" pitchFamily="18" charset="0"/>
              </a:rPr>
              <a:t>Incrementi di robustezza</a:t>
            </a:r>
          </a:p>
        </p:txBody>
      </p:sp>
      <p:sp>
        <p:nvSpPr>
          <p:cNvPr id="60419" name="Rectangle 3"/>
          <p:cNvSpPr>
            <a:spLocks noGrp="1" noChangeArrowheads="1"/>
          </p:cNvSpPr>
          <p:nvPr>
            <p:ph type="body" idx="1"/>
          </p:nvPr>
        </p:nvSpPr>
        <p:spPr/>
        <p:txBody>
          <a:bodyPr/>
          <a:lstStyle/>
          <a:p>
            <a:pPr>
              <a:buFontTx/>
              <a:buNone/>
            </a:pPr>
            <a:r>
              <a:rPr lang="it-IT" sz="2400">
                <a:latin typeface="Times New Roman" pitchFamily="18" charset="0"/>
              </a:rPr>
              <a:t>	La struttura minimamente progettata per carichi sismici è molto più robusta di quella progettata per soli carichi verticali (+205% e +91%). </a:t>
            </a:r>
          </a:p>
          <a:p>
            <a:pPr>
              <a:buFontTx/>
              <a:buNone/>
            </a:pPr>
            <a:r>
              <a:rPr lang="it-IT" sz="2400">
                <a:latin typeface="Times New Roman" pitchFamily="18" charset="0"/>
              </a:rPr>
              <a:t>	</a:t>
            </a:r>
          </a:p>
          <a:p>
            <a:pPr>
              <a:buFontTx/>
              <a:buNone/>
            </a:pPr>
            <a:r>
              <a:rPr lang="it-IT" sz="2400">
                <a:latin typeface="Times New Roman" pitchFamily="18" charset="0"/>
              </a:rPr>
              <a:t>	La struttura poi progettata in maniera più sofisticata per carichi sismici non è molto più robusta (+5% e +5%). Ciò è dovuto essenzialmente alla regolarità della struttura in pianta ed in elevazione.</a:t>
            </a:r>
          </a:p>
        </p:txBody>
      </p:sp>
      <p:pic>
        <p:nvPicPr>
          <p:cNvPr id="60420" name="Picture 4"/>
          <p:cNvPicPr>
            <a:picLocks noChangeAspect="1" noChangeArrowheads="1"/>
          </p:cNvPicPr>
          <p:nvPr/>
        </p:nvPicPr>
        <p:blipFill>
          <a:blip r:embed="rId3" cstate="print"/>
          <a:srcRect/>
          <a:stretch>
            <a:fillRect/>
          </a:stretch>
        </p:blipFill>
        <p:spPr bwMode="auto">
          <a:xfrm>
            <a:off x="5927725" y="4365625"/>
            <a:ext cx="3216275" cy="27066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685800" y="260648"/>
            <a:ext cx="7774632" cy="864096"/>
          </a:xfrm>
        </p:spPr>
        <p:txBody>
          <a:bodyPr/>
          <a:lstStyle/>
          <a:p>
            <a:r>
              <a:rPr lang="it-IT" dirty="0" smtClean="0"/>
              <a:t>Conclusioni</a:t>
            </a:r>
            <a:endParaRPr lang="it-IT" dirty="0"/>
          </a:p>
        </p:txBody>
      </p:sp>
      <p:sp>
        <p:nvSpPr>
          <p:cNvPr id="8" name="Sottotitolo 7"/>
          <p:cNvSpPr>
            <a:spLocks noGrp="1"/>
          </p:cNvSpPr>
          <p:nvPr>
            <p:ph type="subTitle" idx="1"/>
          </p:nvPr>
        </p:nvSpPr>
        <p:spPr>
          <a:xfrm>
            <a:off x="251520" y="1052736"/>
            <a:ext cx="8892480" cy="2376264"/>
          </a:xfrm>
        </p:spPr>
        <p:txBody>
          <a:bodyPr/>
          <a:lstStyle/>
          <a:p>
            <a:pPr algn="l"/>
            <a:r>
              <a:rPr lang="it-IT" sz="2800" b="1" dirty="0" smtClean="0">
                <a:solidFill>
                  <a:srgbClr val="FF0000"/>
                </a:solidFill>
              </a:rPr>
              <a:t>Nel breve termine particolare attenzione</a:t>
            </a:r>
          </a:p>
          <a:p>
            <a:pPr algn="l"/>
            <a:r>
              <a:rPr lang="it-IT" sz="2800" b="1" dirty="0" smtClean="0">
                <a:solidFill>
                  <a:schemeClr val="tx2">
                    <a:lumMod val="75000"/>
                  </a:schemeClr>
                </a:solidFill>
              </a:rPr>
              <a:t>alle aree classificate </a:t>
            </a:r>
            <a:r>
              <a:rPr lang="it-IT" sz="2800" b="1" smtClean="0">
                <a:solidFill>
                  <a:schemeClr val="tx2">
                    <a:lumMod val="75000"/>
                  </a:schemeClr>
                </a:solidFill>
              </a:rPr>
              <a:t>sismiche </a:t>
            </a:r>
            <a:r>
              <a:rPr lang="it-IT" sz="2800" b="1" smtClean="0">
                <a:solidFill>
                  <a:schemeClr val="tx2">
                    <a:lumMod val="75000"/>
                  </a:schemeClr>
                </a:solidFill>
              </a:rPr>
              <a:t>recentemente partendo </a:t>
            </a:r>
            <a:r>
              <a:rPr lang="it-IT" sz="2800" b="1" dirty="0" smtClean="0">
                <a:solidFill>
                  <a:schemeClr val="tx2">
                    <a:lumMod val="75000"/>
                  </a:schemeClr>
                </a:solidFill>
              </a:rPr>
              <a:t>da aree non sismiche</a:t>
            </a:r>
          </a:p>
          <a:p>
            <a:pPr algn="l"/>
            <a:r>
              <a:rPr lang="it-IT" sz="2800" b="1" dirty="0" smtClean="0">
                <a:solidFill>
                  <a:schemeClr val="tx2">
                    <a:lumMod val="75000"/>
                  </a:schemeClr>
                </a:solidFill>
              </a:rPr>
              <a:t>a</a:t>
            </a:r>
            <a:r>
              <a:rPr lang="it-IT" sz="2800" b="1" dirty="0" smtClean="0">
                <a:solidFill>
                  <a:schemeClr val="tx2">
                    <a:lumMod val="75000"/>
                  </a:schemeClr>
                </a:solidFill>
              </a:rPr>
              <a:t>lle tipologie </a:t>
            </a:r>
            <a:r>
              <a:rPr lang="it-IT" sz="2800" b="1" dirty="0" smtClean="0">
                <a:solidFill>
                  <a:schemeClr val="tx2">
                    <a:lumMod val="75000"/>
                  </a:schemeClr>
                </a:solidFill>
              </a:rPr>
              <a:t>edilizie “poco robuste”</a:t>
            </a:r>
          </a:p>
          <a:p>
            <a:pPr algn="l"/>
            <a:r>
              <a:rPr lang="it-IT" sz="2800" b="1" dirty="0" smtClean="0">
                <a:solidFill>
                  <a:schemeClr val="tx2">
                    <a:lumMod val="75000"/>
                  </a:schemeClr>
                </a:solidFill>
              </a:rPr>
              <a:t>alle strutture ed infrastrutture con contenuti “rilevanti</a:t>
            </a:r>
            <a:r>
              <a:rPr lang="it-IT" sz="2800" b="1" dirty="0" smtClean="0">
                <a:solidFill>
                  <a:schemeClr val="tx2">
                    <a:lumMod val="75000"/>
                  </a:schemeClr>
                </a:solidFill>
              </a:rPr>
              <a:t>”</a:t>
            </a:r>
          </a:p>
          <a:p>
            <a:pPr algn="l"/>
            <a:r>
              <a:rPr lang="it-IT" sz="2800" b="1" dirty="0" smtClean="0">
                <a:solidFill>
                  <a:schemeClr val="tx2">
                    <a:lumMod val="75000"/>
                  </a:schemeClr>
                </a:solidFill>
              </a:rPr>
              <a:t>alle nuove tipologie non adeguatamente “</a:t>
            </a:r>
            <a:r>
              <a:rPr lang="it-IT" sz="2800" b="1" dirty="0" err="1" smtClean="0">
                <a:solidFill>
                  <a:schemeClr val="tx2">
                    <a:lumMod val="75000"/>
                  </a:schemeClr>
                </a:solidFill>
              </a:rPr>
              <a:t>normate</a:t>
            </a:r>
            <a:r>
              <a:rPr lang="it-IT" sz="2800" b="1" dirty="0" smtClean="0">
                <a:solidFill>
                  <a:schemeClr val="tx2">
                    <a:lumMod val="75000"/>
                  </a:schemeClr>
                </a:solidFill>
              </a:rPr>
              <a:t>”</a:t>
            </a:r>
            <a:endParaRPr lang="it-IT" sz="2800" b="1" dirty="0">
              <a:solidFill>
                <a:schemeClr val="tx2">
                  <a:lumMod val="75000"/>
                </a:schemeClr>
              </a:solidFill>
            </a:endParaRPr>
          </a:p>
        </p:txBody>
      </p:sp>
      <p:sp>
        <p:nvSpPr>
          <p:cNvPr id="9" name="Sottotitolo 7"/>
          <p:cNvSpPr txBox="1">
            <a:spLocks/>
          </p:cNvSpPr>
          <p:nvPr/>
        </p:nvSpPr>
        <p:spPr>
          <a:xfrm>
            <a:off x="251520" y="4365104"/>
            <a:ext cx="8892480" cy="2376264"/>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2800" b="1" i="0" u="none" strike="noStrike" kern="1200" cap="none" spc="0" normalizeH="0" baseline="0" noProof="0" dirty="0" smtClean="0">
                <a:ln>
                  <a:noFill/>
                </a:ln>
                <a:solidFill>
                  <a:srgbClr val="FF0000"/>
                </a:solidFill>
                <a:effectLst/>
                <a:uLnTx/>
                <a:uFillTx/>
                <a:latin typeface="+mn-lt"/>
                <a:ea typeface="+mn-ea"/>
                <a:cs typeface="+mn-cs"/>
              </a:rPr>
              <a:t>Nel medio termine orientare la progettazione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it-IT" sz="2800" b="1" dirty="0" smtClean="0">
                <a:solidFill>
                  <a:schemeClr val="tx2">
                    <a:lumMod val="75000"/>
                  </a:schemeClr>
                </a:solidFill>
              </a:rPr>
              <a:t>g</a:t>
            </a:r>
            <a:r>
              <a:rPr kumimoji="0" lang="it-IT" sz="2800" b="1" i="0" u="none" strike="noStrike" kern="1200" cap="none" spc="0" normalizeH="0" baseline="0" noProof="0" dirty="0" err="1" smtClean="0">
                <a:ln>
                  <a:noFill/>
                </a:ln>
                <a:solidFill>
                  <a:schemeClr val="tx2">
                    <a:lumMod val="75000"/>
                  </a:schemeClr>
                </a:solidFill>
                <a:effectLst/>
                <a:uLnTx/>
                <a:uFillTx/>
                <a:latin typeface="+mn-lt"/>
                <a:ea typeface="+mn-ea"/>
                <a:cs typeface="+mn-cs"/>
              </a:rPr>
              <a:t>uardando</a:t>
            </a:r>
            <a:r>
              <a:rPr kumimoji="0" lang="it-IT" sz="2800" b="1" i="0" u="none" strike="noStrike" kern="1200" cap="none" spc="0" normalizeH="0" baseline="0" noProof="0" dirty="0" smtClean="0">
                <a:ln>
                  <a:noFill/>
                </a:ln>
                <a:solidFill>
                  <a:schemeClr val="tx2">
                    <a:lumMod val="75000"/>
                  </a:schemeClr>
                </a:solidFill>
                <a:effectLst/>
                <a:uLnTx/>
                <a:uFillTx/>
                <a:latin typeface="+mn-lt"/>
                <a:ea typeface="+mn-ea"/>
                <a:cs typeface="+mn-cs"/>
              </a:rPr>
              <a:t> maggiormente ai danni non strutturali ed ai contenuti</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it-IT" sz="2800" b="1" dirty="0" smtClean="0">
                <a:solidFill>
                  <a:schemeClr val="tx2">
                    <a:lumMod val="75000"/>
                  </a:schemeClr>
                </a:solidFill>
              </a:rPr>
              <a:t>i</a:t>
            </a:r>
            <a:r>
              <a:rPr kumimoji="0" lang="it-IT" sz="2800" b="1" i="0" u="none" strike="noStrike" kern="1200" cap="none" spc="0" normalizeH="0" baseline="0" noProof="0" dirty="0" err="1" smtClean="0">
                <a:ln>
                  <a:noFill/>
                </a:ln>
                <a:solidFill>
                  <a:schemeClr val="tx2">
                    <a:lumMod val="75000"/>
                  </a:schemeClr>
                </a:solidFill>
                <a:effectLst/>
                <a:uLnTx/>
                <a:uFillTx/>
                <a:latin typeface="+mn-lt"/>
                <a:ea typeface="+mn-ea"/>
                <a:cs typeface="+mn-cs"/>
              </a:rPr>
              <a:t>nserendo</a:t>
            </a:r>
            <a:r>
              <a:rPr kumimoji="0" lang="it-IT" sz="2800" b="1" i="0" u="none" strike="noStrike" kern="1200" cap="none" spc="0" normalizeH="0" baseline="0" noProof="0" dirty="0" smtClean="0">
                <a:ln>
                  <a:noFill/>
                </a:ln>
                <a:solidFill>
                  <a:schemeClr val="tx2">
                    <a:lumMod val="75000"/>
                  </a:schemeClr>
                </a:solidFill>
                <a:effectLst/>
                <a:uLnTx/>
                <a:uFillTx/>
                <a:latin typeface="+mn-lt"/>
                <a:ea typeface="+mn-ea"/>
                <a:cs typeface="+mn-cs"/>
              </a:rPr>
              <a:t> la robustezza nelle </a:t>
            </a:r>
            <a:r>
              <a:rPr kumimoji="0" lang="it-IT" sz="2800" b="1" i="0" u="none" strike="noStrike" kern="1200" cap="none" spc="0" normalizeH="0" baseline="0" noProof="0" dirty="0" err="1" smtClean="0">
                <a:ln>
                  <a:noFill/>
                </a:ln>
                <a:solidFill>
                  <a:schemeClr val="tx2">
                    <a:lumMod val="75000"/>
                  </a:schemeClr>
                </a:solidFill>
                <a:effectLst/>
                <a:uLnTx/>
                <a:uFillTx/>
                <a:latin typeface="+mn-lt"/>
                <a:ea typeface="+mn-ea"/>
                <a:cs typeface="+mn-cs"/>
              </a:rPr>
              <a:t>performances</a:t>
            </a:r>
            <a:r>
              <a:rPr kumimoji="0" lang="it-IT" sz="2800" b="1" i="0" u="none" strike="noStrike" kern="1200" cap="none" spc="0" normalizeH="0" baseline="0" noProof="0" dirty="0" smtClean="0">
                <a:ln>
                  <a:noFill/>
                </a:ln>
                <a:solidFill>
                  <a:schemeClr val="tx2">
                    <a:lumMod val="75000"/>
                  </a:schemeClr>
                </a:solidFill>
                <a:effectLst/>
                <a:uLnTx/>
                <a:uFillTx/>
                <a:latin typeface="+mn-lt"/>
                <a:ea typeface="+mn-ea"/>
                <a:cs typeface="+mn-cs"/>
              </a:rPr>
              <a:t> richieste</a:t>
            </a:r>
            <a:endParaRPr kumimoji="0" lang="it-IT" sz="2800" b="1" i="0" u="none" strike="noStrike" kern="1200" cap="none" spc="0" normalizeH="0" baseline="0" noProof="0" dirty="0">
              <a:ln>
                <a:noFill/>
              </a:ln>
              <a:solidFill>
                <a:schemeClr val="tx2">
                  <a:lumMod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251520" y="35913"/>
            <a:ext cx="8496944" cy="584775"/>
          </a:xfrm>
          <a:prstGeom prst="rect">
            <a:avLst/>
          </a:prstGeom>
          <a:noFill/>
        </p:spPr>
        <p:txBody>
          <a:bodyPr wrap="square" rtlCol="0">
            <a:spAutoFit/>
          </a:bodyPr>
          <a:lstStyle/>
          <a:p>
            <a:pPr algn="ctr"/>
            <a:r>
              <a:rPr lang="it-IT" sz="3200" b="1" dirty="0">
                <a:latin typeface="Book Antiqua" pitchFamily="18" charset="0"/>
              </a:rPr>
              <a:t>Liquefazione</a:t>
            </a:r>
          </a:p>
        </p:txBody>
      </p:sp>
      <p:pic>
        <p:nvPicPr>
          <p:cNvPr id="614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1745"/>
          <a:stretch/>
        </p:blipFill>
        <p:spPr bwMode="auto">
          <a:xfrm>
            <a:off x="722104" y="3429000"/>
            <a:ext cx="3777888" cy="25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9716" r="2951" b="2743"/>
          <a:stretch/>
        </p:blipFill>
        <p:spPr bwMode="auto">
          <a:xfrm>
            <a:off x="3434130" y="793579"/>
            <a:ext cx="3029312" cy="255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9133" b="6160"/>
          <a:stretch/>
        </p:blipFill>
        <p:spPr bwMode="auto">
          <a:xfrm>
            <a:off x="4716016" y="3429000"/>
            <a:ext cx="3206821" cy="25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1757" t="26497" r="4226"/>
          <a:stretch/>
        </p:blipFill>
        <p:spPr bwMode="auto">
          <a:xfrm>
            <a:off x="6667141" y="823613"/>
            <a:ext cx="2225339" cy="25585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CasellaDiTesto 12"/>
          <p:cNvSpPr txBox="1">
            <a:spLocks noChangeArrowheads="1"/>
          </p:cNvSpPr>
          <p:nvPr/>
        </p:nvSpPr>
        <p:spPr bwMode="auto">
          <a:xfrm>
            <a:off x="127000" y="1283276"/>
            <a:ext cx="3148856" cy="1569660"/>
          </a:xfrm>
          <a:prstGeom prst="rect">
            <a:avLst/>
          </a:prstGeom>
          <a:noFill/>
          <a:ln w="9525">
            <a:noFill/>
            <a:miter lim="800000"/>
            <a:headEnd/>
            <a:tailEnd/>
          </a:ln>
        </p:spPr>
        <p:txBody>
          <a:bodyPr wrap="square">
            <a:spAutoFit/>
          </a:bodyPr>
          <a:lstStyle/>
          <a:p>
            <a:pPr algn="ctr"/>
            <a:r>
              <a:rPr lang="it-IT" sz="2400" dirty="0" smtClean="0">
                <a:latin typeface="Book Antiqua" pitchFamily="18" charset="0"/>
                <a:cs typeface="Times New Roman" pitchFamily="18" charset="0"/>
              </a:rPr>
              <a:t>Fenomeni di liquefazione sparsi, non direttamente connessi a fratture </a:t>
            </a:r>
          </a:p>
        </p:txBody>
      </p:sp>
      <p:sp>
        <p:nvSpPr>
          <p:cNvPr id="9" name="Rettangolo 8"/>
          <p:cNvSpPr/>
          <p:nvPr/>
        </p:nvSpPr>
        <p:spPr>
          <a:xfrm>
            <a:off x="107504" y="6002124"/>
            <a:ext cx="8928992" cy="523220"/>
          </a:xfrm>
          <a:prstGeom prst="rect">
            <a:avLst/>
          </a:prstGeom>
        </p:spPr>
        <p:txBody>
          <a:bodyPr wrap="square">
            <a:spAutoFit/>
          </a:bodyPr>
          <a:lstStyle/>
          <a:p>
            <a:r>
              <a:rPr lang="en-US" sz="1400" dirty="0" smtClean="0">
                <a:latin typeface="Book Antiqua" pitchFamily="18" charset="0"/>
              </a:rPr>
              <a:t>Dolce et al., 2012. </a:t>
            </a:r>
            <a:r>
              <a:rPr lang="en-US" sz="1400" i="1" dirty="0" smtClean="0">
                <a:latin typeface="Book Antiqua" pitchFamily="18" charset="0"/>
              </a:rPr>
              <a:t>The </a:t>
            </a:r>
            <a:r>
              <a:rPr lang="en-US" sz="1400" i="1" dirty="0">
                <a:latin typeface="Book Antiqua" pitchFamily="18" charset="0"/>
              </a:rPr>
              <a:t>E</a:t>
            </a:r>
            <a:r>
              <a:rPr lang="en-US" sz="1400" i="1" dirty="0" smtClean="0">
                <a:latin typeface="Book Antiqua" pitchFamily="18" charset="0"/>
              </a:rPr>
              <a:t>milia thrust earthquake of 20 may 2012 (Northern </a:t>
            </a:r>
            <a:r>
              <a:rPr lang="en-US" sz="1400" i="1" dirty="0">
                <a:latin typeface="Book Antiqua" pitchFamily="18" charset="0"/>
              </a:rPr>
              <a:t>I</a:t>
            </a:r>
            <a:r>
              <a:rPr lang="en-US" sz="1400" i="1" dirty="0" smtClean="0">
                <a:latin typeface="Book Antiqua" pitchFamily="18" charset="0"/>
              </a:rPr>
              <a:t>taly): Strong motion and geological observations Report 1</a:t>
            </a:r>
            <a:endParaRPr lang="it-IT" sz="1400" dirty="0">
              <a:latin typeface="Book Antiqua" pitchFamily="18" charset="0"/>
            </a:endParaRPr>
          </a:p>
        </p:txBody>
      </p:sp>
    </p:spTree>
    <p:extLst>
      <p:ext uri="{BB962C8B-B14F-4D97-AF65-F5344CB8AC3E}">
        <p14:creationId xmlns="" xmlns:p14="http://schemas.microsoft.com/office/powerpoint/2010/main" val="391666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6" name="CasellaDiTesto 5"/>
          <p:cNvSpPr txBox="1"/>
          <p:nvPr/>
        </p:nvSpPr>
        <p:spPr>
          <a:xfrm>
            <a:off x="179512" y="35913"/>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sp>
        <p:nvSpPr>
          <p:cNvPr id="7" name="CasellaDiTesto 6"/>
          <p:cNvSpPr txBox="1"/>
          <p:nvPr/>
        </p:nvSpPr>
        <p:spPr>
          <a:xfrm>
            <a:off x="0" y="589034"/>
            <a:ext cx="9144000" cy="2800767"/>
          </a:xfrm>
          <a:prstGeom prst="rect">
            <a:avLst/>
          </a:prstGeom>
          <a:noFill/>
        </p:spPr>
        <p:txBody>
          <a:bodyPr wrap="square" rtlCol="0">
            <a:spAutoFit/>
          </a:bodyPr>
          <a:lstStyle/>
          <a:p>
            <a:pPr algn="just"/>
            <a:r>
              <a:rPr lang="it-IT" sz="2200" dirty="0" smtClean="0">
                <a:latin typeface="Book Antiqua" pitchFamily="18" charset="0"/>
                <a:cs typeface="Times New Roman" pitchFamily="18" charset="0"/>
              </a:rPr>
              <a:t>Insieme di pilastri prefabbricati ancorati al suolo, generalmente tramite un </a:t>
            </a:r>
            <a:r>
              <a:rPr lang="it-IT" sz="2200" u="sng" dirty="0" smtClean="0">
                <a:latin typeface="Book Antiqua" pitchFamily="18" charset="0"/>
                <a:cs typeface="Times New Roman" pitchFamily="18" charset="0"/>
              </a:rPr>
              <a:t>plinto a bicchiere.</a:t>
            </a:r>
            <a:r>
              <a:rPr lang="it-IT" sz="2200" dirty="0" smtClean="0">
                <a:latin typeface="Book Antiqua" pitchFamily="18" charset="0"/>
                <a:cs typeface="Times New Roman" pitchFamily="18" charset="0"/>
              </a:rPr>
              <a:t> I pilastri sono collegati da travi semplicemente appoggiate </a:t>
            </a:r>
            <a:r>
              <a:rPr lang="it-IT" sz="2200" u="sng" dirty="0" smtClean="0">
                <a:latin typeface="Book Antiqua" pitchFamily="18" charset="0"/>
                <a:cs typeface="Times New Roman" pitchFamily="18" charset="0"/>
              </a:rPr>
              <a:t>per attrito</a:t>
            </a:r>
            <a:r>
              <a:rPr lang="it-IT" sz="2200" dirty="0" smtClean="0">
                <a:latin typeface="Book Antiqua" pitchFamily="18" charset="0"/>
                <a:cs typeface="Times New Roman" pitchFamily="18" charset="0"/>
              </a:rPr>
              <a:t> o tramite </a:t>
            </a:r>
            <a:r>
              <a:rPr lang="it-IT" sz="2200" u="sng" dirty="0" smtClean="0">
                <a:latin typeface="Book Antiqua" pitchFamily="18" charset="0"/>
                <a:cs typeface="Times New Roman" pitchFamily="18" charset="0"/>
              </a:rPr>
              <a:t>connessione </a:t>
            </a:r>
            <a:r>
              <a:rPr lang="it-IT" sz="2200" u="sng" dirty="0" err="1" smtClean="0">
                <a:latin typeface="Book Antiqua" pitchFamily="18" charset="0"/>
                <a:cs typeface="Times New Roman" pitchFamily="18" charset="0"/>
              </a:rPr>
              <a:t>spinottata</a:t>
            </a:r>
            <a:r>
              <a:rPr lang="it-IT" sz="2200" u="sng" dirty="0" smtClean="0">
                <a:latin typeface="Book Antiqua" pitchFamily="18" charset="0"/>
                <a:cs typeface="Times New Roman" pitchFamily="18" charset="0"/>
              </a:rPr>
              <a:t>.</a:t>
            </a:r>
            <a:r>
              <a:rPr lang="it-IT" sz="2200" dirty="0" smtClean="0">
                <a:latin typeface="Book Antiqua" pitchFamily="18" charset="0"/>
                <a:cs typeface="Times New Roman" pitchFamily="18" charset="0"/>
              </a:rPr>
              <a:t> </a:t>
            </a:r>
            <a:r>
              <a:rPr lang="it-IT" sz="2200" dirty="0">
                <a:latin typeface="Book Antiqua" pitchFamily="18" charset="0"/>
                <a:cs typeface="Times New Roman" pitchFamily="18" charset="0"/>
              </a:rPr>
              <a:t>Le </a:t>
            </a:r>
            <a:r>
              <a:rPr lang="it-IT" sz="2200" dirty="0" smtClean="0">
                <a:latin typeface="Book Antiqua" pitchFamily="18" charset="0"/>
                <a:cs typeface="Times New Roman" pitchFamily="18" charset="0"/>
              </a:rPr>
              <a:t>travi, a </a:t>
            </a:r>
            <a:r>
              <a:rPr lang="it-IT" sz="2200" dirty="0">
                <a:latin typeface="Book Antiqua" pitchFamily="18" charset="0"/>
                <a:cs typeface="Times New Roman" pitchFamily="18" charset="0"/>
              </a:rPr>
              <a:t>loro </a:t>
            </a:r>
            <a:r>
              <a:rPr lang="it-IT" sz="2200" dirty="0" smtClean="0">
                <a:latin typeface="Book Antiqua" pitchFamily="18" charset="0"/>
                <a:cs typeface="Times New Roman" pitchFamily="18" charset="0"/>
              </a:rPr>
              <a:t>volta, </a:t>
            </a:r>
            <a:r>
              <a:rPr lang="it-IT" sz="2200" dirty="0">
                <a:latin typeface="Book Antiqua" pitchFamily="18" charset="0"/>
                <a:cs typeface="Times New Roman" pitchFamily="18" charset="0"/>
              </a:rPr>
              <a:t>sostengono gli elementi di copertura il cui collegamento può essere di tipo </a:t>
            </a:r>
            <a:r>
              <a:rPr lang="it-IT" sz="2200" u="sng" dirty="0" err="1">
                <a:latin typeface="Book Antiqua" pitchFamily="18" charset="0"/>
                <a:cs typeface="Times New Roman" pitchFamily="18" charset="0"/>
              </a:rPr>
              <a:t>attritivo</a:t>
            </a:r>
            <a:r>
              <a:rPr lang="it-IT" sz="2200" dirty="0">
                <a:latin typeface="Book Antiqua" pitchFamily="18" charset="0"/>
                <a:cs typeface="Times New Roman" pitchFamily="18" charset="0"/>
              </a:rPr>
              <a:t> o essere assicurato da </a:t>
            </a:r>
            <a:r>
              <a:rPr lang="it-IT" sz="2200" u="sng" dirty="0" smtClean="0">
                <a:latin typeface="Book Antiqua" pitchFamily="18" charset="0"/>
                <a:cs typeface="Times New Roman" pitchFamily="18" charset="0"/>
              </a:rPr>
              <a:t>spinotti</a:t>
            </a:r>
            <a:r>
              <a:rPr lang="it-IT" sz="2200" dirty="0" smtClean="0">
                <a:latin typeface="Book Antiqua" pitchFamily="18" charset="0"/>
                <a:cs typeface="Times New Roman" pitchFamily="18" charset="0"/>
              </a:rPr>
              <a:t>. Il sistema di chiusura esterna tipicamente impiegato è costituito da </a:t>
            </a:r>
            <a:r>
              <a:rPr lang="it-IT" sz="2200" dirty="0">
                <a:latin typeface="Book Antiqua" pitchFamily="18" charset="0"/>
                <a:cs typeface="Times New Roman" pitchFamily="18" charset="0"/>
              </a:rPr>
              <a:t>pannelli prefabbricati orizzontali o verticali, collegati rispettivamente ai pilastri </a:t>
            </a:r>
            <a:r>
              <a:rPr lang="it-IT" sz="2200" dirty="0" smtClean="0">
                <a:latin typeface="Book Antiqua" pitchFamily="18" charset="0"/>
                <a:cs typeface="Times New Roman" pitchFamily="18" charset="0"/>
              </a:rPr>
              <a:t>o alle travi.</a:t>
            </a:r>
            <a:endParaRPr lang="it-IT" sz="2200" u="sng" dirty="0" smtClean="0">
              <a:latin typeface="Book Antiqua" pitchFamily="18" charset="0"/>
              <a:cs typeface="Times New Roman" pitchFamily="18" charset="0"/>
            </a:endParaRPr>
          </a:p>
        </p:txBody>
      </p:sp>
      <p:pic>
        <p:nvPicPr>
          <p:cNvPr id="8" name="Picture 8"/>
          <p:cNvPicPr>
            <a:picLocks noChangeAspect="1" noChangeArrowheads="1"/>
          </p:cNvPicPr>
          <p:nvPr/>
        </p:nvPicPr>
        <p:blipFill>
          <a:blip r:embed="rId2" cstate="email">
            <a:extLst>
              <a:ext uri="{28A0092B-C50C-407E-A947-70E740481C1C}">
                <a14:useLocalDpi xmlns="" xmlns:a14="http://schemas.microsoft.com/office/drawing/2010/main"/>
              </a:ext>
            </a:extLst>
          </a:blip>
          <a:srcRect b="10106"/>
          <a:stretch>
            <a:fillRect/>
          </a:stretch>
        </p:blipFill>
        <p:spPr bwMode="auto">
          <a:xfrm>
            <a:off x="2411760" y="3332579"/>
            <a:ext cx="4536504" cy="3120757"/>
          </a:xfrm>
          <a:prstGeom prst="rect">
            <a:avLst/>
          </a:prstGeom>
          <a:noFill/>
          <a:ln w="381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Ovale 8"/>
          <p:cNvSpPr/>
          <p:nvPr/>
        </p:nvSpPr>
        <p:spPr>
          <a:xfrm>
            <a:off x="4283968" y="4157495"/>
            <a:ext cx="720080" cy="4639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Book Antiqua" pitchFamily="18" charset="0"/>
            </a:endParaRPr>
          </a:p>
        </p:txBody>
      </p:sp>
      <p:sp>
        <p:nvSpPr>
          <p:cNvPr id="10" name="Ovale 9"/>
          <p:cNvSpPr/>
          <p:nvPr/>
        </p:nvSpPr>
        <p:spPr>
          <a:xfrm>
            <a:off x="2267744" y="5381631"/>
            <a:ext cx="720080" cy="4639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Book Antiqua" pitchFamily="18" charset="0"/>
            </a:endParaRPr>
          </a:p>
        </p:txBody>
      </p:sp>
      <p:sp>
        <p:nvSpPr>
          <p:cNvPr id="11" name="Ovale 10"/>
          <p:cNvSpPr/>
          <p:nvPr/>
        </p:nvSpPr>
        <p:spPr>
          <a:xfrm>
            <a:off x="2915816" y="4479427"/>
            <a:ext cx="432048" cy="4300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Book Antiqua" pitchFamily="18" charset="0"/>
            </a:endParaRPr>
          </a:p>
        </p:txBody>
      </p:sp>
      <p:cxnSp>
        <p:nvCxnSpPr>
          <p:cNvPr id="12" name="Connettore 2 11"/>
          <p:cNvCxnSpPr>
            <a:stCxn id="11" idx="2"/>
          </p:cNvCxnSpPr>
          <p:nvPr/>
        </p:nvCxnSpPr>
        <p:spPr>
          <a:xfrm flipH="1" flipV="1">
            <a:off x="2015718" y="4157495"/>
            <a:ext cx="900098" cy="536976"/>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10" idx="2"/>
          </p:cNvCxnSpPr>
          <p:nvPr/>
        </p:nvCxnSpPr>
        <p:spPr>
          <a:xfrm flipH="1" flipV="1">
            <a:off x="1596946" y="5391759"/>
            <a:ext cx="670798" cy="221866"/>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9" idx="6"/>
          </p:cNvCxnSpPr>
          <p:nvPr/>
        </p:nvCxnSpPr>
        <p:spPr>
          <a:xfrm flipV="1">
            <a:off x="5004048" y="3973408"/>
            <a:ext cx="2304256" cy="416081"/>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36512" y="3646765"/>
            <a:ext cx="1903286" cy="646331"/>
          </a:xfrm>
          <a:prstGeom prst="rect">
            <a:avLst/>
          </a:prstGeom>
          <a:noFill/>
        </p:spPr>
        <p:txBody>
          <a:bodyPr wrap="square" rtlCol="0">
            <a:spAutoFit/>
          </a:bodyPr>
          <a:lstStyle/>
          <a:p>
            <a:pPr algn="ctr"/>
            <a:r>
              <a:rPr lang="it-IT" b="1" u="sng" dirty="0" smtClean="0">
                <a:latin typeface="Book Antiqua" pitchFamily="18" charset="0"/>
                <a:cs typeface="Times New Roman" pitchFamily="18" charset="0"/>
              </a:rPr>
              <a:t>Unione</a:t>
            </a:r>
          </a:p>
          <a:p>
            <a:pPr algn="ctr"/>
            <a:r>
              <a:rPr lang="it-IT" b="1" u="sng" dirty="0" smtClean="0">
                <a:latin typeface="Book Antiqua" pitchFamily="18" charset="0"/>
                <a:cs typeface="Times New Roman" pitchFamily="18" charset="0"/>
              </a:rPr>
              <a:t>trave-pilastro</a:t>
            </a:r>
            <a:endParaRPr lang="it-IT" b="1" u="sng" dirty="0">
              <a:latin typeface="Book Antiqua" pitchFamily="18" charset="0"/>
              <a:cs typeface="Times New Roman" pitchFamily="18" charset="0"/>
            </a:endParaRPr>
          </a:p>
        </p:txBody>
      </p:sp>
      <p:sp>
        <p:nvSpPr>
          <p:cNvPr id="16" name="CasellaDiTesto 15"/>
          <p:cNvSpPr txBox="1"/>
          <p:nvPr/>
        </p:nvSpPr>
        <p:spPr>
          <a:xfrm>
            <a:off x="35496" y="4695231"/>
            <a:ext cx="1722758" cy="923330"/>
          </a:xfrm>
          <a:prstGeom prst="rect">
            <a:avLst/>
          </a:prstGeom>
          <a:noFill/>
        </p:spPr>
        <p:txBody>
          <a:bodyPr wrap="square" rtlCol="0">
            <a:spAutoFit/>
          </a:bodyPr>
          <a:lstStyle/>
          <a:p>
            <a:pPr algn="ctr"/>
            <a:r>
              <a:rPr lang="it-IT" b="1" u="sng" dirty="0" smtClean="0">
                <a:latin typeface="Book Antiqua" pitchFamily="18" charset="0"/>
                <a:cs typeface="Times New Roman" pitchFamily="18" charset="0"/>
              </a:rPr>
              <a:t>Unione</a:t>
            </a:r>
          </a:p>
          <a:p>
            <a:pPr algn="ctr"/>
            <a:r>
              <a:rPr lang="it-IT" b="1" u="sng" dirty="0" smtClean="0">
                <a:latin typeface="Book Antiqua" pitchFamily="18" charset="0"/>
                <a:cs typeface="Times New Roman" pitchFamily="18" charset="0"/>
              </a:rPr>
              <a:t>pilastro-fondazione</a:t>
            </a:r>
            <a:endParaRPr lang="it-IT" b="1" u="sng" dirty="0">
              <a:latin typeface="Book Antiqua" pitchFamily="18" charset="0"/>
              <a:cs typeface="Times New Roman" pitchFamily="18" charset="0"/>
            </a:endParaRPr>
          </a:p>
        </p:txBody>
      </p:sp>
      <p:sp>
        <p:nvSpPr>
          <p:cNvPr id="17" name="CasellaDiTesto 16"/>
          <p:cNvSpPr txBox="1"/>
          <p:nvPr/>
        </p:nvSpPr>
        <p:spPr>
          <a:xfrm>
            <a:off x="7429947" y="3543103"/>
            <a:ext cx="1678557" cy="646331"/>
          </a:xfrm>
          <a:prstGeom prst="rect">
            <a:avLst/>
          </a:prstGeom>
          <a:noFill/>
        </p:spPr>
        <p:txBody>
          <a:bodyPr wrap="square" rtlCol="0">
            <a:spAutoFit/>
          </a:bodyPr>
          <a:lstStyle/>
          <a:p>
            <a:pPr algn="ctr"/>
            <a:r>
              <a:rPr lang="it-IT" b="1" u="sng" dirty="0" smtClean="0">
                <a:latin typeface="Book Antiqua" pitchFamily="18" charset="0"/>
                <a:cs typeface="Times New Roman" pitchFamily="18" charset="0"/>
              </a:rPr>
              <a:t>Unione</a:t>
            </a:r>
          </a:p>
          <a:p>
            <a:pPr algn="ctr"/>
            <a:r>
              <a:rPr lang="it-IT" b="1" u="sng" dirty="0" smtClean="0">
                <a:latin typeface="Book Antiqua" pitchFamily="18" charset="0"/>
                <a:cs typeface="Times New Roman" pitchFamily="18" charset="0"/>
              </a:rPr>
              <a:t> tegolo - trave</a:t>
            </a:r>
            <a:endParaRPr lang="it-IT" b="1" u="sng" dirty="0">
              <a:latin typeface="Book Antiqua" pitchFamily="18" charset="0"/>
              <a:cs typeface="Times New Roman" pitchFamily="18" charset="0"/>
            </a:endParaRPr>
          </a:p>
        </p:txBody>
      </p:sp>
      <p:sp>
        <p:nvSpPr>
          <p:cNvPr id="18" name="Ovale 17"/>
          <p:cNvSpPr/>
          <p:nvPr/>
        </p:nvSpPr>
        <p:spPr>
          <a:xfrm>
            <a:off x="5046706" y="5245615"/>
            <a:ext cx="432048" cy="63784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Book Antiqua" pitchFamily="18" charset="0"/>
            </a:endParaRPr>
          </a:p>
        </p:txBody>
      </p:sp>
      <p:cxnSp>
        <p:nvCxnSpPr>
          <p:cNvPr id="19" name="Connettore 2 18"/>
          <p:cNvCxnSpPr>
            <a:stCxn id="18" idx="6"/>
            <a:endCxn id="20" idx="1"/>
          </p:cNvCxnSpPr>
          <p:nvPr/>
        </p:nvCxnSpPr>
        <p:spPr>
          <a:xfrm flipV="1">
            <a:off x="5478754" y="5400204"/>
            <a:ext cx="1674348" cy="164333"/>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7153102" y="4938539"/>
            <a:ext cx="2027410" cy="923330"/>
          </a:xfrm>
          <a:prstGeom prst="rect">
            <a:avLst/>
          </a:prstGeom>
          <a:noFill/>
        </p:spPr>
        <p:txBody>
          <a:bodyPr wrap="square" rtlCol="0">
            <a:spAutoFit/>
          </a:bodyPr>
          <a:lstStyle/>
          <a:p>
            <a:pPr algn="ctr"/>
            <a:r>
              <a:rPr lang="it-IT" b="1" u="sng" dirty="0" smtClean="0">
                <a:latin typeface="Book Antiqua" pitchFamily="18" charset="0"/>
                <a:cs typeface="Times New Roman" pitchFamily="18" charset="0"/>
              </a:rPr>
              <a:t>Unione</a:t>
            </a:r>
          </a:p>
          <a:p>
            <a:pPr algn="ctr"/>
            <a:r>
              <a:rPr lang="it-IT" b="1" u="sng" dirty="0" smtClean="0">
                <a:latin typeface="Book Antiqua" pitchFamily="18" charset="0"/>
                <a:cs typeface="Times New Roman" pitchFamily="18" charset="0"/>
              </a:rPr>
              <a:t>pannello-struttura</a:t>
            </a:r>
            <a:endParaRPr lang="it-IT" b="1" u="sng" dirty="0">
              <a:latin typeface="Book Antiqua" pitchFamily="18" charset="0"/>
              <a:cs typeface="Times New Roman" pitchFamily="18" charset="0"/>
            </a:endParaRPr>
          </a:p>
        </p:txBody>
      </p:sp>
    </p:spTree>
    <p:extLst>
      <p:ext uri="{BB962C8B-B14F-4D97-AF65-F5344CB8AC3E}">
        <p14:creationId xmlns="" xmlns:p14="http://schemas.microsoft.com/office/powerpoint/2010/main" val="3692568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magine 28"/>
          <p:cNvPicPr>
            <a:picLocks noChangeAspect="1" noChangeArrowheads="1"/>
          </p:cNvPicPr>
          <p:nvPr/>
        </p:nvPicPr>
        <p:blipFill>
          <a:blip r:embed="rId2" cstate="print">
            <a:extLst>
              <a:ext uri="{28A0092B-C50C-407E-A947-70E740481C1C}">
                <a14:useLocalDpi xmlns="" xmlns:a14="http://schemas.microsoft.com/office/drawing/2010/main" val="0"/>
              </a:ext>
            </a:extLst>
          </a:blip>
          <a:srcRect t="5385"/>
          <a:stretch>
            <a:fillRect/>
          </a:stretch>
        </p:blipFill>
        <p:spPr bwMode="auto">
          <a:xfrm>
            <a:off x="1470537" y="1412776"/>
            <a:ext cx="5693751" cy="3545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egnaposto piè di pagina 3"/>
          <p:cNvSpPr>
            <a:spLocks noGrp="1"/>
          </p:cNvSpPr>
          <p:nvPr>
            <p:ph type="ftr" sz="quarter" idx="11"/>
          </p:nvPr>
        </p:nvSpPr>
        <p:spPr/>
        <p:txBody>
          <a:bodyPr/>
          <a:lstStyle/>
          <a:p>
            <a:r>
              <a:rPr lang="it-IT" dirty="0" smtClean="0"/>
              <a:t>Edifici industriali e sisma: la lezione del terremoto dell’Emilia - </a:t>
            </a:r>
            <a:r>
              <a:rPr lang="it-IT" b="0" i="1" dirty="0" smtClean="0"/>
              <a:t>Prof. Ing. Gaetano Manfredi</a:t>
            </a:r>
            <a:endParaRPr lang="it-IT" b="0" i="1" dirty="0"/>
          </a:p>
        </p:txBody>
      </p:sp>
      <p:sp>
        <p:nvSpPr>
          <p:cNvPr id="5" name="CasellaDiTesto 4"/>
          <p:cNvSpPr txBox="1"/>
          <p:nvPr/>
        </p:nvSpPr>
        <p:spPr>
          <a:xfrm>
            <a:off x="403920" y="44624"/>
            <a:ext cx="8496944" cy="584775"/>
          </a:xfrm>
          <a:prstGeom prst="rect">
            <a:avLst/>
          </a:prstGeom>
          <a:noFill/>
        </p:spPr>
        <p:txBody>
          <a:bodyPr wrap="square" rtlCol="0">
            <a:spAutoFit/>
          </a:bodyPr>
          <a:lstStyle/>
          <a:p>
            <a:pPr algn="ctr"/>
            <a:r>
              <a:rPr lang="it-IT" sz="3200" b="1" dirty="0" smtClean="0">
                <a:latin typeface="Book Antiqua" pitchFamily="18" charset="0"/>
              </a:rPr>
              <a:t>Edifici industriali</a:t>
            </a:r>
          </a:p>
        </p:txBody>
      </p:sp>
      <p:grpSp>
        <p:nvGrpSpPr>
          <p:cNvPr id="8" name="Gruppo 7"/>
          <p:cNvGrpSpPr/>
          <p:nvPr/>
        </p:nvGrpSpPr>
        <p:grpSpPr>
          <a:xfrm>
            <a:off x="2338439" y="1540986"/>
            <a:ext cx="934296" cy="2953947"/>
            <a:chOff x="-1404664" y="1268760"/>
            <a:chExt cx="937953" cy="3888432"/>
          </a:xfrm>
        </p:grpSpPr>
        <p:cxnSp>
          <p:nvCxnSpPr>
            <p:cNvPr id="9" name="Connettore 1 8"/>
            <p:cNvCxnSpPr/>
            <p:nvPr/>
          </p:nvCxnSpPr>
          <p:spPr>
            <a:xfrm flipH="1">
              <a:off x="-756592" y="4872499"/>
              <a:ext cx="284416" cy="26253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H="1">
              <a:off x="-1068627" y="4584467"/>
              <a:ext cx="596451" cy="55056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flipH="1">
              <a:off x="-1404664" y="4293096"/>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H="1">
              <a:off x="-1404664" y="4008403"/>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flipH="1">
              <a:off x="-1401048" y="3429000"/>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H="1">
              <a:off x="-1404664" y="3720371"/>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1404664" y="1268760"/>
              <a:ext cx="936104" cy="3888432"/>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it-IT" sz="2000" dirty="0" smtClean="0">
                  <a:solidFill>
                    <a:schemeClr val="bg1">
                      <a:lumMod val="50000"/>
                    </a:schemeClr>
                  </a:solidFill>
                </a:rPr>
                <a:t>Tamponata</a:t>
              </a:r>
              <a:endParaRPr lang="it-IT" dirty="0">
                <a:solidFill>
                  <a:schemeClr val="bg1">
                    <a:lumMod val="50000"/>
                  </a:schemeClr>
                </a:solidFill>
              </a:endParaRPr>
            </a:p>
          </p:txBody>
        </p:sp>
        <p:cxnSp>
          <p:nvCxnSpPr>
            <p:cNvPr id="16" name="Connettore 1 15"/>
            <p:cNvCxnSpPr>
              <a:stCxn id="15" idx="0"/>
            </p:cNvCxnSpPr>
            <p:nvPr/>
          </p:nvCxnSpPr>
          <p:spPr>
            <a:xfrm flipH="1">
              <a:off x="-1404664" y="1268760"/>
              <a:ext cx="468052" cy="4320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H="1">
              <a:off x="-1399199" y="1268760"/>
              <a:ext cx="780087" cy="7200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flipH="1">
              <a:off x="-1399199" y="1421160"/>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flipH="1">
              <a:off x="-1404664" y="1704147"/>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flipH="1">
              <a:off x="-1404664" y="1992179"/>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flipH="1">
              <a:off x="-1401048" y="2280211"/>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flipH="1">
              <a:off x="-1404664" y="2568243"/>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flipH="1">
              <a:off x="-1401048" y="2852936"/>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H="1">
              <a:off x="-1404664" y="3144307"/>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flipH="1">
              <a:off x="-1404664" y="1279838"/>
              <a:ext cx="144016" cy="13293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uppo 25"/>
          <p:cNvGrpSpPr/>
          <p:nvPr/>
        </p:nvGrpSpPr>
        <p:grpSpPr>
          <a:xfrm>
            <a:off x="3560767" y="2585133"/>
            <a:ext cx="1800200" cy="1908181"/>
            <a:chOff x="-1404664" y="1268760"/>
            <a:chExt cx="937953" cy="3888433"/>
          </a:xfrm>
        </p:grpSpPr>
        <p:cxnSp>
          <p:nvCxnSpPr>
            <p:cNvPr id="27" name="Connettore 1 26"/>
            <p:cNvCxnSpPr/>
            <p:nvPr/>
          </p:nvCxnSpPr>
          <p:spPr>
            <a:xfrm flipH="1">
              <a:off x="-1404664" y="3720371"/>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flipH="1">
              <a:off x="-1404664" y="4008403"/>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flipH="1">
              <a:off x="-1068627" y="4584467"/>
              <a:ext cx="596451" cy="55056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flipH="1">
              <a:off x="-1404664" y="4293096"/>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Connettore 1 30"/>
            <p:cNvCxnSpPr>
              <a:stCxn id="34" idx="0"/>
            </p:cNvCxnSpPr>
            <p:nvPr/>
          </p:nvCxnSpPr>
          <p:spPr>
            <a:xfrm flipH="1">
              <a:off x="-1404664" y="1268761"/>
              <a:ext cx="468052" cy="4320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flipH="1">
              <a:off x="-1399199" y="1268760"/>
              <a:ext cx="780087" cy="7200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flipH="1">
              <a:off x="-1399199" y="1421160"/>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Rettangolo 33"/>
            <p:cNvSpPr/>
            <p:nvPr/>
          </p:nvSpPr>
          <p:spPr>
            <a:xfrm>
              <a:off x="-1404664" y="1268761"/>
              <a:ext cx="936104" cy="3888432"/>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it-IT" sz="2000" dirty="0" smtClean="0">
                  <a:solidFill>
                    <a:schemeClr val="bg1">
                      <a:lumMod val="50000"/>
                    </a:schemeClr>
                  </a:solidFill>
                </a:rPr>
                <a:t>Nuda</a:t>
              </a:r>
              <a:endParaRPr lang="it-IT" dirty="0">
                <a:solidFill>
                  <a:schemeClr val="bg1">
                    <a:lumMod val="50000"/>
                  </a:schemeClr>
                </a:solidFill>
              </a:endParaRPr>
            </a:p>
          </p:txBody>
        </p:sp>
        <p:cxnSp>
          <p:nvCxnSpPr>
            <p:cNvPr id="35" name="Connettore 1 34"/>
            <p:cNvCxnSpPr/>
            <p:nvPr/>
          </p:nvCxnSpPr>
          <p:spPr>
            <a:xfrm flipH="1">
              <a:off x="-1404664" y="1704147"/>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flipH="1">
              <a:off x="-1404664" y="1992179"/>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flipH="1">
              <a:off x="-1401048" y="2280211"/>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flipH="1">
              <a:off x="-1404664" y="2568243"/>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flipH="1">
              <a:off x="-1401048" y="2852936"/>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flipH="1">
              <a:off x="-1404664" y="3144307"/>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flipH="1">
              <a:off x="-1401048" y="3429000"/>
              <a:ext cx="932488" cy="8607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flipH="1">
              <a:off x="-756592" y="4872499"/>
              <a:ext cx="284416" cy="26253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flipH="1">
              <a:off x="-1404664" y="1279838"/>
              <a:ext cx="144016" cy="13293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4" name="CasellaDiTesto 18"/>
          <p:cNvSpPr txBox="1">
            <a:spLocks noChangeArrowheads="1"/>
          </p:cNvSpPr>
          <p:nvPr/>
        </p:nvSpPr>
        <p:spPr bwMode="auto">
          <a:xfrm>
            <a:off x="251520" y="4941168"/>
            <a:ext cx="8712968" cy="1446550"/>
          </a:xfrm>
          <a:prstGeom prst="rect">
            <a:avLst/>
          </a:prstGeom>
          <a:noFill/>
          <a:ln w="9525">
            <a:noFill/>
            <a:miter lim="800000"/>
            <a:headEnd/>
            <a:tailEnd/>
          </a:ln>
        </p:spPr>
        <p:txBody>
          <a:bodyPr wrap="square">
            <a:spAutoFit/>
          </a:bodyPr>
          <a:lstStyle/>
          <a:p>
            <a:r>
              <a:rPr lang="it-IT" sz="2200" dirty="0" smtClean="0">
                <a:latin typeface="Book Antiqua" pitchFamily="18" charset="0"/>
                <a:cs typeface="Times New Roman" pitchFamily="18" charset="0"/>
              </a:rPr>
              <a:t>Sull’asse delle ascisse è indicato il periodo delle strutture industriali prefabbricate </a:t>
            </a:r>
            <a:r>
              <a:rPr lang="it-IT" sz="2200" dirty="0" err="1" smtClean="0">
                <a:latin typeface="Book Antiqua" pitchFamily="18" charset="0"/>
                <a:cs typeface="Times New Roman" pitchFamily="18" charset="0"/>
              </a:rPr>
              <a:t>monopiano</a:t>
            </a:r>
            <a:r>
              <a:rPr lang="it-IT" sz="2200" dirty="0" smtClean="0">
                <a:latin typeface="Book Antiqua" pitchFamily="18" charset="0"/>
                <a:cs typeface="Times New Roman" pitchFamily="18" charset="0"/>
              </a:rPr>
              <a:t>  ricavato da un recente studio parametrico in via di pubblicazione condotto dal gruppo di ricerca del Prof. Manfredi. </a:t>
            </a:r>
            <a:endParaRPr lang="it-IT" sz="2200" dirty="0">
              <a:latin typeface="Book Antiqua" pitchFamily="18" charset="0"/>
              <a:cs typeface="Times New Roman" pitchFamily="18" charset="0"/>
            </a:endParaRPr>
          </a:p>
        </p:txBody>
      </p:sp>
      <p:sp>
        <p:nvSpPr>
          <p:cNvPr id="46" name="CasellaDiTesto 18"/>
          <p:cNvSpPr txBox="1">
            <a:spLocks noChangeArrowheads="1"/>
          </p:cNvSpPr>
          <p:nvPr/>
        </p:nvSpPr>
        <p:spPr bwMode="auto">
          <a:xfrm>
            <a:off x="251520" y="614298"/>
            <a:ext cx="8712968" cy="769441"/>
          </a:xfrm>
          <a:prstGeom prst="rect">
            <a:avLst/>
          </a:prstGeom>
          <a:noFill/>
          <a:ln w="9525">
            <a:noFill/>
            <a:miter lim="800000"/>
            <a:headEnd/>
            <a:tailEnd/>
          </a:ln>
        </p:spPr>
        <p:txBody>
          <a:bodyPr wrap="square">
            <a:spAutoFit/>
          </a:bodyPr>
          <a:lstStyle/>
          <a:p>
            <a:r>
              <a:rPr lang="it-IT" sz="2200" dirty="0" smtClean="0">
                <a:latin typeface="Book Antiqua" pitchFamily="18" charset="0"/>
                <a:cs typeface="Times New Roman" pitchFamily="18" charset="0"/>
              </a:rPr>
              <a:t>Spettro registrato particolarmente gravoso per le strutture prefabbricate</a:t>
            </a:r>
            <a:endParaRPr lang="it-IT" sz="2200" dirty="0">
              <a:latin typeface="Book Antiqua" pitchFamily="18" charset="0"/>
              <a:cs typeface="Times New Roman" pitchFamily="18" charset="0"/>
            </a:endParaRPr>
          </a:p>
        </p:txBody>
      </p:sp>
    </p:spTree>
    <p:extLst>
      <p:ext uri="{BB962C8B-B14F-4D97-AF65-F5344CB8AC3E}">
        <p14:creationId xmlns="" xmlns:p14="http://schemas.microsoft.com/office/powerpoint/2010/main" val="4226062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2064</TotalTime>
  <Words>4289</Words>
  <Application>Microsoft Office PowerPoint</Application>
  <PresentationFormat>Presentazione su schermo (4:3)</PresentationFormat>
  <Paragraphs>410</Paragraphs>
  <Slides>66</Slides>
  <Notes>24</Notes>
  <HiddenSlides>7</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66</vt:i4>
      </vt:variant>
    </vt:vector>
  </HeadingPairs>
  <TitlesOfParts>
    <vt:vector size="68" baseType="lpstr">
      <vt:lpstr>Tema di Office</vt:lpstr>
      <vt:lpstr>MathType 6.0 Equation</vt:lpstr>
      <vt:lpstr>Edifici industriali e sisma: la lezione del terremoto dell’Emilia</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Ottimizzazione economica della supply chain</vt:lpstr>
      <vt:lpstr>Diapositiva 45</vt:lpstr>
      <vt:lpstr>Diapositiva 46</vt:lpstr>
      <vt:lpstr>Diapositiva 47</vt:lpstr>
      <vt:lpstr>Diapositiva 48</vt:lpstr>
      <vt:lpstr>Diapositiva 49</vt:lpstr>
      <vt:lpstr>Diapositiva 50</vt:lpstr>
      <vt:lpstr>Diapositiva 51</vt:lpstr>
      <vt:lpstr>Diapositiva 52</vt:lpstr>
      <vt:lpstr>Robustezza</vt:lpstr>
      <vt:lpstr>Da quali eventi sono rappresentati i cigni neri?</vt:lpstr>
      <vt:lpstr>L’approccio alle conseguenze</vt:lpstr>
      <vt:lpstr>Quantifichiamo la robustezza  per eventi 1 e 2</vt:lpstr>
      <vt:lpstr>Quantificare la robustezza  per eventi 1 e 2</vt:lpstr>
      <vt:lpstr>Quantificare la robustezza  per eventi 1 e 2</vt:lpstr>
      <vt:lpstr>E gli eventi 3 e 4?</vt:lpstr>
      <vt:lpstr>Caso studio</vt:lpstr>
      <vt:lpstr>Caso studio</vt:lpstr>
      <vt:lpstr>Caso studio – definizione della metrica</vt:lpstr>
      <vt:lpstr>Matrice di robustezza: risultati</vt:lpstr>
      <vt:lpstr>Incrementi di robustezza</vt:lpstr>
      <vt:lpstr>Incrementi di robustezza</vt:lpstr>
      <vt:lpstr>Conclusioni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Alessio</dc:creator>
  <cp:lastModifiedBy>Lenovo</cp:lastModifiedBy>
  <cp:revision>167</cp:revision>
  <dcterms:created xsi:type="dcterms:W3CDTF">2012-06-02T07:43:40Z</dcterms:created>
  <dcterms:modified xsi:type="dcterms:W3CDTF">2012-10-05T11:06:07Z</dcterms:modified>
</cp:coreProperties>
</file>