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18"/>
  </p:notesMasterIdLst>
  <p:sldIdLst>
    <p:sldId id="257" r:id="rId2"/>
    <p:sldId id="283" r:id="rId3"/>
    <p:sldId id="281" r:id="rId4"/>
    <p:sldId id="282" r:id="rId5"/>
    <p:sldId id="284" r:id="rId6"/>
    <p:sldId id="285" r:id="rId7"/>
    <p:sldId id="287" r:id="rId8"/>
    <p:sldId id="286" r:id="rId9"/>
    <p:sldId id="289" r:id="rId10"/>
    <p:sldId id="290" r:id="rId11"/>
    <p:sldId id="288" r:id="rId12"/>
    <p:sldId id="291" r:id="rId13"/>
    <p:sldId id="293" r:id="rId14"/>
    <p:sldId id="292" r:id="rId15"/>
    <p:sldId id="294" r:id="rId16"/>
    <p:sldId id="280" r:id="rId1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B4195-C42A-4292-856E-90CB347AC4BC}" type="datetimeFigureOut">
              <a:rPr lang="it-IT" smtClean="0"/>
              <a:t>26/05/2013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7FFF8-FBDB-406D-8840-DE7B09947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5912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7FFF8-FBDB-406D-8840-DE7B099479AF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189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8FA9C-9B16-4237-A970-3A9FCE88578E}" type="datetime1">
              <a:rPr lang="it-IT" smtClean="0"/>
              <a:t>26/05/2013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Istituto Primo Levi - 9 marzo 2012</a:t>
            </a:r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76C4806-48FC-43A0-868B-869C713A5703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3409-8ACC-400E-B155-D1E1F7B8345B}" type="datetime1">
              <a:rPr lang="it-IT" smtClean="0"/>
              <a:t>26/05/2013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Istituto Primo Levi - 9 marzo 2012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C4806-48FC-43A0-868B-869C713A5703}" type="slidenum">
              <a:rPr lang="it-IT" smtClean="0"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76C4806-48FC-43A0-868B-869C713A5703}" type="slidenum">
              <a:rPr lang="it-IT" smtClean="0"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31BD-5166-4675-BA58-B5AE250EE5E0}" type="datetime1">
              <a:rPr lang="it-IT" smtClean="0"/>
              <a:t>26/05/2013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Istituto Primo Levi - 9 marzo 2012</a:t>
            </a:r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DB7CC-A51C-4142-A8D4-668B308D3CF2}" type="datetime1">
              <a:rPr lang="it-IT" smtClean="0"/>
              <a:t>26/05/2013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Istituto Primo Levi - 9 marzo 2012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76C4806-48FC-43A0-868B-869C713A5703}" type="slidenum">
              <a:rPr lang="it-IT" smtClean="0"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Istituto Primo Levi - 9 marzo 2012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80DA5-7FE9-4D59-82E5-4766EE7F192C}" type="datetime1">
              <a:rPr lang="it-IT" smtClean="0"/>
              <a:t>26/05/2013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76C4806-48FC-43A0-868B-869C713A5703}" type="slidenum">
              <a:rPr lang="it-IT" smtClean="0"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8C628FA-5BD5-47A4-94B7-BE56A896A85E}" type="datetime1">
              <a:rPr lang="it-IT" smtClean="0"/>
              <a:t>26/05/2013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Istituto Primo Levi - 9 marzo 2012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C4806-48FC-43A0-868B-869C713A5703}" type="slidenum">
              <a:rPr lang="it-IT" smtClean="0"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7EF34-A20C-40A1-9615-490651A1086C}" type="datetime1">
              <a:rPr lang="it-IT" smtClean="0"/>
              <a:t>26/05/2013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it-IT" smtClean="0"/>
              <a:t>Istituto Primo Levi - 9 marzo 2012</a:t>
            </a:r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76C4806-48FC-43A0-868B-869C713A5703}" type="slidenum">
              <a:rPr lang="it-IT" smtClean="0"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8025F-84FE-4C6F-AD9C-7859E3CBDA2A}" type="datetime1">
              <a:rPr lang="it-IT" smtClean="0"/>
              <a:t>26/05/2013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Istituto Primo Levi - 9 marzo 2012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76C4806-48FC-43A0-868B-869C713A5703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7B5A5-F053-4F7E-AB60-0C97B1FE537D}" type="datetime1">
              <a:rPr lang="it-IT" smtClean="0"/>
              <a:t>26/05/2013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Istituto Primo Levi - 9 marzo 2012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76C4806-48FC-43A0-868B-869C713A5703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76C4806-48FC-43A0-868B-869C713A5703}" type="slidenum">
              <a:rPr lang="it-IT" smtClean="0"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09DD-2F00-4531-AB2C-F400839943C6}" type="datetime1">
              <a:rPr lang="it-IT" smtClean="0"/>
              <a:t>26/05/2013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it-IT" smtClean="0"/>
              <a:t>Istituto Primo Levi - 9 marzo 2012</a:t>
            </a:r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76C4806-48FC-43A0-868B-869C713A5703}" type="slidenum">
              <a:rPr lang="it-IT" smtClean="0"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6E93350-6C69-4857-BD5A-9AFC913DD40B}" type="datetime1">
              <a:rPr lang="it-IT" smtClean="0"/>
              <a:t>26/05/2013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it-IT" smtClean="0"/>
              <a:t>Istituto Primo Levi - 9 marzo 2012</a:t>
            </a:r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9071E69-DA20-441A-A5E2-5B4294F1487D}" type="datetime1">
              <a:rPr lang="it-IT" smtClean="0"/>
              <a:t>26/05/2013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Istituto Primo Levi - 9 marzo 2012</a:t>
            </a:r>
            <a:endParaRPr lang="it-IT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76C4806-48FC-43A0-868B-869C713A5703}" type="slidenum">
              <a:rPr lang="it-IT" smtClean="0"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410182"/>
            <a:ext cx="8270148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2400" b="1" dirty="0"/>
              <a:t>“CERTIFICAZIONE SISMICA </a:t>
            </a:r>
            <a:r>
              <a:rPr lang="it-IT" sz="2400" b="1" dirty="0" smtClean="0"/>
              <a:t>DEGLI EDIFICI</a:t>
            </a:r>
            <a:r>
              <a:rPr lang="it-IT" sz="2400" b="1" dirty="0"/>
              <a:t>: UTOPIA O </a:t>
            </a:r>
            <a:r>
              <a:rPr lang="it-IT" sz="2400" b="1" dirty="0" smtClean="0"/>
              <a:t>OBBIETTIVO CONCRETO</a:t>
            </a:r>
            <a:r>
              <a:rPr lang="it-IT" sz="2400" b="1" dirty="0"/>
              <a:t>?”</a:t>
            </a:r>
            <a:endParaRPr kumimoji="0" lang="it-IT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sz="26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FIRENZE – 28 MAGGIO 2013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LA PROPOSTA DELL’ORDINE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INGEGNERI DI TREVISO</a:t>
            </a:r>
            <a:endParaRPr lang="it-IT" sz="36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PRESENTAZIONE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Ing. Andrea Modolo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Coordinatore Commissione Strutture Ingegneri Treviso</a:t>
            </a:r>
            <a:endParaRPr kumimoji="0" lang="it-I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843" y="5373216"/>
            <a:ext cx="4286250" cy="973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5760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267406"/>
            <a:ext cx="827014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it-IT" sz="3200" b="1" dirty="0" smtClean="0"/>
              <a:t>CERTIFICAZIONE </a:t>
            </a:r>
            <a:r>
              <a:rPr lang="it-IT" sz="3200" b="1" dirty="0" smtClean="0"/>
              <a:t>SISMICA</a:t>
            </a:r>
          </a:p>
          <a:p>
            <a:r>
              <a:rPr lang="it-IT" sz="2400" b="1" dirty="0" smtClean="0"/>
              <a:t>(PROPOSTA ORDINE INGEGNERI DI TREVISO</a:t>
            </a:r>
            <a:r>
              <a:rPr lang="it-IT" sz="2400" b="1" dirty="0" smtClean="0"/>
              <a:t>):</a:t>
            </a:r>
          </a:p>
          <a:p>
            <a:r>
              <a:rPr lang="it-IT" sz="2400" b="1" dirty="0" smtClean="0"/>
              <a:t>Criterio LS</a:t>
            </a:r>
            <a:endParaRPr lang="it-IT" sz="2400" b="1" dirty="0" smtClean="0"/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  <p:pic>
        <p:nvPicPr>
          <p:cNvPr id="2073" name="Picture 25" descr="C:\Users\Computer\Desktop\2012 10 14 AC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88424"/>
            <a:ext cx="7128792" cy="472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94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517914"/>
            <a:ext cx="8270148" cy="458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sz="2400" b="1" dirty="0" smtClean="0"/>
          </a:p>
          <a:p>
            <a:endParaRPr lang="it-IT" sz="2400" b="1" dirty="0"/>
          </a:p>
          <a:p>
            <a:endParaRPr lang="it-IT" sz="2400" b="1" dirty="0" smtClean="0"/>
          </a:p>
          <a:p>
            <a:r>
              <a:rPr lang="it-IT" sz="3200" b="1" dirty="0" smtClean="0"/>
              <a:t>CERTIFICAZIONE SISMICA</a:t>
            </a:r>
          </a:p>
          <a:p>
            <a:r>
              <a:rPr lang="it-IT" sz="2400" b="1" dirty="0" smtClean="0"/>
              <a:t>(PROPOSTA ORDINE INGEGNERI DI TREVISO):</a:t>
            </a:r>
          </a:p>
          <a:p>
            <a:endParaRPr lang="it-IT" sz="2400" dirty="0"/>
          </a:p>
          <a:p>
            <a:r>
              <a:rPr lang="it-IT" sz="2800" dirty="0" smtClean="0"/>
              <a:t>Scelta:</a:t>
            </a:r>
          </a:p>
          <a:p>
            <a:r>
              <a:rPr lang="it-IT" sz="2800" dirty="0" smtClean="0"/>
              <a:t>Criterio b</a:t>
            </a:r>
            <a:r>
              <a:rPr lang="it-IT" sz="2800" dirty="0" smtClean="0">
                <a:cs typeface="Arial" pitchFamily="34" charset="0"/>
              </a:rPr>
              <a:t>asato sul PERIODO DI RITORNO (</a:t>
            </a:r>
            <a:r>
              <a:rPr lang="it-IT" sz="2800" dirty="0" err="1" smtClean="0">
                <a:cs typeface="Arial" pitchFamily="34" charset="0"/>
              </a:rPr>
              <a:t>Tr</a:t>
            </a:r>
            <a:r>
              <a:rPr lang="it-IT" sz="2800" dirty="0" smtClean="0">
                <a:cs typeface="Arial" pitchFamily="34" charset="0"/>
              </a:rPr>
              <a:t>) dell’evento che porta le strutture a raggiungere lo stato limite di salvaguardia della vita (SLV) secondo quanto previsto da NTC 2008 par. 8.3.</a:t>
            </a:r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6552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36926" y="254191"/>
            <a:ext cx="827014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it-IT" sz="3200" b="1" dirty="0" smtClean="0"/>
              <a:t>CERTIFICAZIONE </a:t>
            </a:r>
            <a:r>
              <a:rPr lang="it-IT" sz="3200" b="1" dirty="0" smtClean="0"/>
              <a:t>SISMICA</a:t>
            </a:r>
          </a:p>
          <a:p>
            <a:r>
              <a:rPr lang="it-IT" sz="2400" b="1" dirty="0" smtClean="0"/>
              <a:t>(PROPOSTA ORDINE INGEGNERI DI TREVISO</a:t>
            </a:r>
            <a:r>
              <a:rPr lang="it-IT" sz="2400" b="1" dirty="0" smtClean="0"/>
              <a:t>):</a:t>
            </a:r>
          </a:p>
          <a:p>
            <a:r>
              <a:rPr lang="it-IT" sz="2400" b="1" dirty="0" smtClean="0"/>
              <a:t>Criterio </a:t>
            </a:r>
            <a:r>
              <a:rPr lang="it-IT" sz="2400" b="1" dirty="0" err="1" smtClean="0"/>
              <a:t>Tr</a:t>
            </a:r>
            <a:endParaRPr lang="it-IT" sz="2400" b="1" dirty="0" smtClean="0"/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  <p:pic>
        <p:nvPicPr>
          <p:cNvPr id="3074" name="Picture 2" descr="C:\Users\Computer\Desktop\Pagine da 2012 11 22 AC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34" y="1694374"/>
            <a:ext cx="6943386" cy="462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63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36926" y="69525"/>
            <a:ext cx="8270148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it-IT" sz="3200" b="1" dirty="0" smtClean="0"/>
              <a:t>CERTIFICAZIONE </a:t>
            </a:r>
            <a:r>
              <a:rPr lang="it-IT" sz="3200" b="1" dirty="0" smtClean="0"/>
              <a:t>SISMICA</a:t>
            </a:r>
          </a:p>
          <a:p>
            <a:r>
              <a:rPr lang="it-IT" sz="2400" b="1" dirty="0" smtClean="0"/>
              <a:t>(PROPOSTA ORDINE INGEGNERI DI TREVISO</a:t>
            </a:r>
            <a:r>
              <a:rPr lang="it-IT" sz="2400" b="1" dirty="0" smtClean="0"/>
              <a:t>):</a:t>
            </a:r>
          </a:p>
          <a:p>
            <a:endParaRPr lang="it-IT" sz="2400" b="1" dirty="0"/>
          </a:p>
          <a:p>
            <a:r>
              <a:rPr lang="it-IT" sz="2400" b="1" dirty="0" smtClean="0"/>
              <a:t>CRITICITA’</a:t>
            </a:r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2204" y="153369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82464" y="1783269"/>
            <a:ext cx="827014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it-IT" sz="2400" dirty="0" smtClean="0"/>
              <a:t>- ACS nel caso di edificio con più proprietari</a:t>
            </a:r>
          </a:p>
          <a:p>
            <a:endParaRPr lang="it-IT" sz="2400" dirty="0" smtClean="0"/>
          </a:p>
          <a:p>
            <a:r>
              <a:rPr lang="it-IT" sz="2400" dirty="0" smtClean="0"/>
              <a:t>- Tamponamenti ed elementi non strutturali</a:t>
            </a:r>
          </a:p>
          <a:p>
            <a:endParaRPr lang="it-IT" sz="2400" dirty="0" smtClean="0"/>
          </a:p>
          <a:p>
            <a:r>
              <a:rPr lang="it-IT" sz="2400" dirty="0" smtClean="0"/>
              <a:t>- Stabilità degli edifici adiacenti</a:t>
            </a:r>
          </a:p>
          <a:p>
            <a:endParaRPr lang="it-IT" sz="2400" dirty="0" smtClean="0"/>
          </a:p>
          <a:p>
            <a:r>
              <a:rPr lang="it-IT" sz="2400" dirty="0" smtClean="0"/>
              <a:t>- Classe sismica condizionata dal metodo di calcolo e/o dal livello di conoscenza</a:t>
            </a:r>
          </a:p>
          <a:p>
            <a:endParaRPr lang="it-IT" sz="2400" dirty="0" smtClean="0"/>
          </a:p>
          <a:p>
            <a:r>
              <a:rPr lang="it-IT" sz="2400" dirty="0" smtClean="0"/>
              <a:t>- Edificio nuovo o esistente</a:t>
            </a:r>
          </a:p>
          <a:p>
            <a:endParaRPr lang="it-IT" sz="2400" dirty="0"/>
          </a:p>
          <a:p>
            <a:r>
              <a:rPr lang="it-IT" sz="2400" dirty="0" smtClean="0"/>
              <a:t>- Edifici esistenti di recente realizzazione</a:t>
            </a:r>
          </a:p>
        </p:txBody>
      </p:sp>
    </p:spTree>
    <p:extLst>
      <p:ext uri="{BB962C8B-B14F-4D97-AF65-F5344CB8AC3E}">
        <p14:creationId xmlns:p14="http://schemas.microsoft.com/office/powerpoint/2010/main" val="39464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36926" y="254191"/>
            <a:ext cx="827014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it-IT" sz="3200" b="1" dirty="0" smtClean="0"/>
              <a:t>CERTIFICAZIONE </a:t>
            </a:r>
            <a:r>
              <a:rPr lang="it-IT" sz="3200" b="1" dirty="0" smtClean="0"/>
              <a:t>SISMICA</a:t>
            </a:r>
          </a:p>
          <a:p>
            <a:r>
              <a:rPr lang="it-IT" sz="2400" b="1" dirty="0" smtClean="0"/>
              <a:t>(PROPOSTA ORDINE INGEGNERI DI TREVISO</a:t>
            </a:r>
            <a:r>
              <a:rPr lang="it-IT" sz="2400" b="1" dirty="0" smtClean="0"/>
              <a:t>):</a:t>
            </a:r>
          </a:p>
          <a:p>
            <a:r>
              <a:rPr lang="it-IT" sz="2400" b="1" dirty="0" smtClean="0"/>
              <a:t>Criterio analitico </a:t>
            </a:r>
            <a:r>
              <a:rPr lang="it-IT" sz="2400" b="1" dirty="0" err="1" smtClean="0"/>
              <a:t>Tr</a:t>
            </a:r>
            <a:r>
              <a:rPr lang="it-IT" sz="2400" b="1" dirty="0" smtClean="0"/>
              <a:t> + criterio empirico</a:t>
            </a:r>
            <a:endParaRPr lang="it-IT" sz="2400" b="1" dirty="0" smtClean="0"/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  <p:pic>
        <p:nvPicPr>
          <p:cNvPr id="4098" name="Picture 2" descr="C:\Users\Computer\Desktop\Pagine da Certificazione_Sismic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97" y="1581946"/>
            <a:ext cx="6794351" cy="481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64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36926" y="438857"/>
            <a:ext cx="827014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it-IT" sz="3200" b="1" dirty="0" smtClean="0"/>
              <a:t>CERTIFICAZIONE </a:t>
            </a:r>
            <a:r>
              <a:rPr lang="it-IT" sz="3200" b="1" dirty="0" smtClean="0"/>
              <a:t>SISMICA</a:t>
            </a:r>
          </a:p>
          <a:p>
            <a:r>
              <a:rPr lang="it-IT" sz="2400" b="1" dirty="0" smtClean="0"/>
              <a:t>(PROPOSTA ORDINE INGEGNERI DI TREVISO</a:t>
            </a:r>
            <a:r>
              <a:rPr lang="it-IT" sz="2400" b="1" dirty="0" smtClean="0"/>
              <a:t>):</a:t>
            </a:r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47518" y="1798016"/>
            <a:ext cx="827014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it-IT" sz="2800" dirty="0" smtClean="0"/>
              <a:t>Validità del ACS 10 anni, come ACE?</a:t>
            </a:r>
          </a:p>
          <a:p>
            <a:endParaRPr lang="it-IT" sz="2800" dirty="0"/>
          </a:p>
          <a:p>
            <a:r>
              <a:rPr lang="it-IT" sz="2800" dirty="0" smtClean="0"/>
              <a:t>Decade laddove venisse cambiata la Classe d’uso</a:t>
            </a:r>
          </a:p>
          <a:p>
            <a:endParaRPr lang="it-IT" sz="2800" dirty="0"/>
          </a:p>
          <a:p>
            <a:r>
              <a:rPr lang="it-IT" sz="2800" dirty="0" smtClean="0"/>
              <a:t>Edificio palesemente insufficiente o con meccanismi di labilità </a:t>
            </a:r>
          </a:p>
        </p:txBody>
      </p:sp>
    </p:spTree>
    <p:extLst>
      <p:ext uri="{BB962C8B-B14F-4D97-AF65-F5344CB8AC3E}">
        <p14:creationId xmlns:p14="http://schemas.microsoft.com/office/powerpoint/2010/main" val="393181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Firenze - 28 maggio 2013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547664" y="836712"/>
            <a:ext cx="55446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GRAZIE DELL’ATTENZIONE</a:t>
            </a:r>
          </a:p>
          <a:p>
            <a:pPr algn="ctr"/>
            <a:endParaRPr lang="it-IT" sz="2800" b="1" dirty="0" smtClean="0"/>
          </a:p>
        </p:txBody>
      </p:sp>
      <p:pic>
        <p:nvPicPr>
          <p:cNvPr id="4" name="Immagine 26" descr="Descrizione: Logo_Ordine_Ing_T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187730"/>
            <a:ext cx="428625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37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-66868"/>
            <a:ext cx="8270148" cy="5755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sz="2400" b="1" dirty="0" smtClean="0"/>
          </a:p>
          <a:p>
            <a:endParaRPr lang="it-IT" sz="2400" b="1" dirty="0"/>
          </a:p>
          <a:p>
            <a:endParaRPr lang="it-IT" sz="2400" b="1" dirty="0" smtClean="0"/>
          </a:p>
          <a:p>
            <a:r>
              <a:rPr lang="it-IT" sz="3200" b="1" dirty="0" smtClean="0"/>
              <a:t>LA </a:t>
            </a:r>
            <a:r>
              <a:rPr lang="it-IT" sz="3200" b="1" dirty="0" smtClean="0"/>
              <a:t>CERTIFICAZIONE SISMICA</a:t>
            </a:r>
            <a:endParaRPr lang="it-IT" sz="3200" b="1" dirty="0" smtClean="0"/>
          </a:p>
          <a:p>
            <a:r>
              <a:rPr lang="it-IT" sz="2400" b="1" dirty="0" smtClean="0"/>
              <a:t>(</a:t>
            </a:r>
            <a:r>
              <a:rPr lang="it-IT" sz="2400" b="1" dirty="0" smtClean="0"/>
              <a:t>OBIETTIVI</a:t>
            </a:r>
            <a:r>
              <a:rPr lang="it-IT" sz="2400" b="1" dirty="0" smtClean="0"/>
              <a:t>):</a:t>
            </a:r>
          </a:p>
          <a:p>
            <a:pPr marL="171450" indent="-171450">
              <a:buFont typeface="Arial" pitchFamily="34" charset="0"/>
              <a:buChar char="•"/>
            </a:pPr>
            <a:endParaRPr kumimoji="0" lang="it-IT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it-IT" sz="2400" dirty="0">
                <a:latin typeface="Arial" pitchFamily="34" charset="0"/>
                <a:cs typeface="Arial" pitchFamily="34" charset="0"/>
              </a:rPr>
              <a:t>DIFFUSIONE DELLA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CONOSCENZA</a:t>
            </a:r>
          </a:p>
          <a:p>
            <a:endParaRPr lang="it-IT" sz="2400" dirty="0"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AUMENTO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DELLA SICUREZZA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SISMICA</a:t>
            </a:r>
          </a:p>
          <a:p>
            <a:endParaRPr kumimoji="0" lang="it-IT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SENSIBILIZZAZIONE SULLA PREVENZIONE SISMICA</a:t>
            </a:r>
          </a:p>
          <a:p>
            <a:pPr marL="171450" indent="-171450">
              <a:buFont typeface="Arial" pitchFamily="34" charset="0"/>
              <a:buChar char="•"/>
            </a:pP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MAPPATURA SISMICA DEGLI EDIFICI SUL TERRITORIO NAZIONALE</a:t>
            </a:r>
          </a:p>
          <a:p>
            <a:pPr marL="171450" indent="-171450">
              <a:buFont typeface="Arial" pitchFamily="34" charset="0"/>
              <a:buChar char="•"/>
            </a:pPr>
            <a:endParaRPr kumimoji="0" lang="it-IT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6562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-313090"/>
            <a:ext cx="8270148" cy="62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sz="2400" b="1" dirty="0" smtClean="0"/>
          </a:p>
          <a:p>
            <a:endParaRPr lang="it-IT" sz="2400" b="1" dirty="0"/>
          </a:p>
          <a:p>
            <a:endParaRPr lang="it-IT" sz="2400" b="1" dirty="0" smtClean="0"/>
          </a:p>
          <a:p>
            <a:r>
              <a:rPr lang="it-IT" sz="3200" b="1" dirty="0" smtClean="0"/>
              <a:t>LA CERTIFICAZIONE</a:t>
            </a:r>
          </a:p>
          <a:p>
            <a:r>
              <a:rPr lang="it-IT" sz="3200" b="1" dirty="0" smtClean="0"/>
              <a:t>ENERGETICA</a:t>
            </a:r>
          </a:p>
          <a:p>
            <a:r>
              <a:rPr lang="it-IT" sz="2400" b="1" dirty="0" smtClean="0"/>
              <a:t>(10 ANNI DI ESPERIENZA):</a:t>
            </a:r>
          </a:p>
          <a:p>
            <a:pPr marL="171450" indent="-171450">
              <a:buFont typeface="Arial" pitchFamily="34" charset="0"/>
              <a:buChar char="•"/>
            </a:pPr>
            <a:endParaRPr kumimoji="0" lang="it-IT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AUMENTO DELLA CONSAPEVOLEZZA DELL’IMPORTANZA DELL’EFFICIENZA ENERGETICA;</a:t>
            </a:r>
          </a:p>
          <a:p>
            <a:endParaRPr kumimoji="0" lang="it-IT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AUMENTO DI VALORE E DEL DESIDERIO DEGLI IMMOBILI DI CLASSE ENERGETICA ALTA</a:t>
            </a:r>
          </a:p>
          <a:p>
            <a:pPr marL="171450" indent="-171450">
              <a:buFont typeface="Arial" pitchFamily="34" charset="0"/>
              <a:buChar char="•"/>
            </a:pP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STIMOLO ALL’ECONOMIA CON INTERVENTI DI RIQUALIFICAZIONE ENERGETICA ANCHE GRAZIE AGLI INCENTIVI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51"/>
          <a:stretch/>
        </p:blipFill>
        <p:spPr bwMode="auto">
          <a:xfrm>
            <a:off x="6177926" y="116632"/>
            <a:ext cx="2786562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727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-497755"/>
            <a:ext cx="8270148" cy="661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sz="2400" b="1" dirty="0" smtClean="0"/>
          </a:p>
          <a:p>
            <a:endParaRPr lang="it-IT" sz="2400" b="1" dirty="0"/>
          </a:p>
          <a:p>
            <a:endParaRPr lang="it-IT" sz="2400" b="1" dirty="0" smtClean="0"/>
          </a:p>
          <a:p>
            <a:r>
              <a:rPr lang="it-IT" sz="3200" b="1" dirty="0" smtClean="0"/>
              <a:t>LA CERTIFICAZIONE</a:t>
            </a:r>
          </a:p>
          <a:p>
            <a:r>
              <a:rPr lang="it-IT" sz="3200" b="1" dirty="0" smtClean="0"/>
              <a:t>SISMICA</a:t>
            </a:r>
          </a:p>
          <a:p>
            <a:r>
              <a:rPr lang="it-IT" sz="2400" b="1" dirty="0" smtClean="0"/>
              <a:t>(IL PARALLELO):</a:t>
            </a:r>
          </a:p>
          <a:p>
            <a:pPr marL="171450" indent="-171450">
              <a:buFont typeface="Arial" pitchFamily="34" charset="0"/>
              <a:buChar char="•"/>
            </a:pPr>
            <a:endParaRPr kumimoji="0" lang="it-IT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AUMENTO DELLA CONSAPEVOLEZZA DELL’IMPORTANZA DELLA SICUREZZA SISMICA</a:t>
            </a:r>
          </a:p>
          <a:p>
            <a:endParaRPr kumimoji="0" lang="it-IT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AUMENTO DI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VALORE DEGLI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IMMOBILI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E DEL DESIDERIO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DI ADEGUARLI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SISMICAMENTE</a:t>
            </a:r>
          </a:p>
          <a:p>
            <a:pPr marL="171450" indent="-171450">
              <a:buFont typeface="Arial" pitchFamily="34" charset="0"/>
              <a:buChar char="•"/>
            </a:pP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it-IT" sz="2400" dirty="0" smtClean="0">
                <a:latin typeface="Arial" pitchFamily="34" charset="0"/>
                <a:cs typeface="Arial" pitchFamily="34" charset="0"/>
              </a:rPr>
              <a:t>STIMOLO ALL’ECONOMIA CON INTERVENTI DI RIQUALIFICAZIONE STRUTTURALE AUSPICANDO INCENTIVI SIMILI A QUELLI ENERGETICI</a:t>
            </a:r>
          </a:p>
          <a:p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1035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-528531"/>
            <a:ext cx="8270148" cy="6678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sz="2400" b="1" dirty="0" smtClean="0"/>
          </a:p>
          <a:p>
            <a:endParaRPr lang="it-IT" sz="2400" b="1" dirty="0"/>
          </a:p>
          <a:p>
            <a:endParaRPr lang="it-IT" sz="2400" b="1" dirty="0" smtClean="0"/>
          </a:p>
          <a:p>
            <a:r>
              <a:rPr lang="it-IT" sz="3200" b="1" dirty="0" smtClean="0"/>
              <a:t>LA CERTIFICAZIONE</a:t>
            </a:r>
          </a:p>
          <a:p>
            <a:r>
              <a:rPr lang="it-IT" sz="3200" b="1" dirty="0" smtClean="0"/>
              <a:t>SISMICA</a:t>
            </a:r>
          </a:p>
          <a:p>
            <a:r>
              <a:rPr lang="it-IT" sz="2400" b="1" dirty="0" smtClean="0"/>
              <a:t>(PROPOSTA DELL’ORDINE</a:t>
            </a:r>
          </a:p>
          <a:p>
            <a:r>
              <a:rPr lang="it-IT" sz="2400" b="1" dirty="0" smtClean="0"/>
              <a:t>DEGLI INGEGNERI DI TREVISO):</a:t>
            </a:r>
          </a:p>
          <a:p>
            <a:pPr marL="171450" indent="-171450">
              <a:buFont typeface="Arial" pitchFamily="34" charset="0"/>
              <a:buChar char="•"/>
            </a:pPr>
            <a:endParaRPr kumimoji="0" lang="it-IT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endParaRPr lang="it-IT" sz="2400" dirty="0"/>
          </a:p>
          <a:p>
            <a:r>
              <a:rPr lang="it-IT" sz="2800" dirty="0" smtClean="0"/>
              <a:t>PUNTO DI PARTENZA FINALIZZATO A DARE UN’ACCELERAZIONE AL DIBATTITO SULL’ARGOMENTO ED A STIMOLARE LA CREAZIONE DI UN GRUPPO DI LAVORO A LIVELLO NAZIONALE E/O REGIONALE, AL FINE DI GIUNGERE AD UN ARTICOLATO DI NORMA DA PROPORRE AL LEGISLATORE</a:t>
            </a:r>
            <a:endParaRPr kumimoji="0" lang="it-IT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4655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87024"/>
            <a:ext cx="8270148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sz="2400" b="1" dirty="0" smtClean="0"/>
          </a:p>
          <a:p>
            <a:endParaRPr lang="it-IT" sz="2400" b="1" dirty="0"/>
          </a:p>
          <a:p>
            <a:endParaRPr lang="it-IT" sz="2400" b="1" dirty="0" smtClean="0"/>
          </a:p>
          <a:p>
            <a:r>
              <a:rPr lang="it-IT" sz="3200" b="1" dirty="0" smtClean="0"/>
              <a:t>CERTIFICAZIONE SISMICA</a:t>
            </a:r>
          </a:p>
          <a:p>
            <a:r>
              <a:rPr lang="it-IT" sz="2400" b="1" dirty="0" smtClean="0"/>
              <a:t>(PROPOSTA ORDINE INGEGNERI DI TREVISO):</a:t>
            </a:r>
          </a:p>
          <a:p>
            <a:endParaRPr lang="it-IT" sz="2400" dirty="0"/>
          </a:p>
          <a:p>
            <a:r>
              <a:rPr lang="it-IT" sz="2800" dirty="0"/>
              <a:t>SCALA DI EFFICIENZA CHE CONSENTA DI COGLIERE CON IMMEDIATEZZA IL LIVELLO DI ADEGUATEZZA DI UN FABBRICATO</a:t>
            </a:r>
          </a:p>
          <a:p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r>
              <a:rPr lang="it-IT" sz="2800" dirty="0" smtClean="0">
                <a:cs typeface="Arial" pitchFamily="34" charset="0"/>
              </a:rPr>
              <a:t>SCALA DI EFFICIENZA SIMILE ED INTUITIVA PARALLELAMENTE A QUELLA DELLA CLASSIFICAZIONE ENERGETICA</a:t>
            </a:r>
            <a:endParaRPr kumimoji="0" lang="it-IT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9813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87026"/>
            <a:ext cx="8270148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sz="2400" b="1" dirty="0" smtClean="0"/>
          </a:p>
          <a:p>
            <a:endParaRPr lang="it-IT" sz="2400" b="1" dirty="0"/>
          </a:p>
          <a:p>
            <a:endParaRPr lang="it-IT" sz="2400" b="1" dirty="0" smtClean="0"/>
          </a:p>
          <a:p>
            <a:r>
              <a:rPr lang="it-IT" sz="3200" b="1" dirty="0" smtClean="0"/>
              <a:t>CERTIFICAZIONE SISMICA</a:t>
            </a:r>
          </a:p>
          <a:p>
            <a:r>
              <a:rPr lang="it-IT" sz="2400" b="1" dirty="0" smtClean="0"/>
              <a:t>(PROPOSTA ORDINE INGEGNERI DI TREVISO):</a:t>
            </a:r>
          </a:p>
          <a:p>
            <a:endParaRPr lang="it-IT" sz="2400" dirty="0"/>
          </a:p>
          <a:p>
            <a:r>
              <a:rPr lang="it-IT" sz="2800" dirty="0" smtClean="0"/>
              <a:t>Criterio analitico di Certificazione (DIBATTITO):</a:t>
            </a:r>
            <a:endParaRPr lang="it-IT" sz="2800" dirty="0">
              <a:cs typeface="Arial" pitchFamily="34" charset="0"/>
            </a:endParaRPr>
          </a:p>
          <a:p>
            <a:endParaRPr lang="it-IT" sz="2800" dirty="0" smtClean="0">
              <a:cs typeface="Arial" pitchFamily="34" charset="0"/>
            </a:endParaRPr>
          </a:p>
          <a:p>
            <a:r>
              <a:rPr lang="it-IT" sz="2800" dirty="0" smtClean="0">
                <a:cs typeface="Arial" pitchFamily="34" charset="0"/>
              </a:rPr>
              <a:t>Basato sul </a:t>
            </a:r>
            <a:r>
              <a:rPr lang="it-IT" sz="2800" b="1" dirty="0" smtClean="0">
                <a:cs typeface="Arial" pitchFamily="34" charset="0"/>
              </a:rPr>
              <a:t>LIVELLO DI SICUREZZA (LS)</a:t>
            </a:r>
          </a:p>
          <a:p>
            <a:endParaRPr lang="it-IT" sz="2800" dirty="0" smtClean="0">
              <a:cs typeface="Arial" pitchFamily="34" charset="0"/>
            </a:endParaRPr>
          </a:p>
          <a:p>
            <a:r>
              <a:rPr lang="it-IT" sz="2800" dirty="0" smtClean="0">
                <a:cs typeface="Arial" pitchFamily="34" charset="0"/>
              </a:rPr>
              <a:t>Oppure</a:t>
            </a:r>
          </a:p>
          <a:p>
            <a:endParaRPr lang="it-IT" sz="2800" dirty="0">
              <a:cs typeface="Arial" pitchFamily="34" charset="0"/>
            </a:endParaRPr>
          </a:p>
          <a:p>
            <a:r>
              <a:rPr lang="it-IT" sz="2800" dirty="0" smtClean="0">
                <a:cs typeface="Arial" pitchFamily="34" charset="0"/>
              </a:rPr>
              <a:t>Basato sul </a:t>
            </a:r>
            <a:r>
              <a:rPr lang="it-IT" sz="2800" b="1" dirty="0" smtClean="0">
                <a:cs typeface="Arial" pitchFamily="34" charset="0"/>
              </a:rPr>
              <a:t>PERIODO DI RITORNO (</a:t>
            </a:r>
            <a:r>
              <a:rPr lang="it-IT" sz="2800" b="1" dirty="0" err="1" smtClean="0">
                <a:cs typeface="Arial" pitchFamily="34" charset="0"/>
              </a:rPr>
              <a:t>Tr</a:t>
            </a:r>
            <a:r>
              <a:rPr lang="it-IT" sz="2800" b="1" dirty="0" smtClean="0">
                <a:cs typeface="Arial" pitchFamily="34" charset="0"/>
              </a:rPr>
              <a:t>)</a:t>
            </a:r>
            <a:endParaRPr lang="it-IT" sz="2800" b="1" dirty="0" smtClean="0"/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2857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-990189"/>
            <a:ext cx="8270148" cy="7602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sz="2400" b="1" dirty="0" smtClean="0"/>
          </a:p>
          <a:p>
            <a:endParaRPr lang="it-IT" sz="2400" b="1" dirty="0"/>
          </a:p>
          <a:p>
            <a:endParaRPr lang="it-IT" sz="2400" b="1" dirty="0" smtClean="0"/>
          </a:p>
          <a:p>
            <a:r>
              <a:rPr lang="it-IT" sz="3200" b="1" dirty="0" smtClean="0"/>
              <a:t>CERTIFICAZIONE SISMICA</a:t>
            </a:r>
          </a:p>
          <a:p>
            <a:r>
              <a:rPr lang="it-IT" sz="2400" b="1" dirty="0" smtClean="0"/>
              <a:t>(PROPOSTA ORDINE INGEGNERI DI TREVISO):</a:t>
            </a:r>
          </a:p>
          <a:p>
            <a:endParaRPr lang="it-IT" sz="2400" dirty="0"/>
          </a:p>
          <a:p>
            <a:r>
              <a:rPr lang="it-IT" sz="2800" dirty="0" smtClean="0"/>
              <a:t>DIFFERENZA SOSTANZIALE</a:t>
            </a:r>
            <a:endParaRPr lang="it-IT" sz="2800" dirty="0" smtClean="0">
              <a:cs typeface="Arial" pitchFamily="34" charset="0"/>
            </a:endParaRPr>
          </a:p>
          <a:p>
            <a:endParaRPr lang="it-IT" sz="2800" dirty="0" smtClean="0">
              <a:cs typeface="Arial" pitchFamily="34" charset="0"/>
            </a:endParaRPr>
          </a:p>
          <a:p>
            <a:r>
              <a:rPr lang="it-IT" sz="2800" dirty="0" smtClean="0">
                <a:cs typeface="Arial" pitchFamily="34" charset="0"/>
              </a:rPr>
              <a:t>La classificazione basata sul LIVELLO DI SICUREZZA  è condizionata dalla classe d’uso dell’edificio. </a:t>
            </a:r>
          </a:p>
          <a:p>
            <a:endParaRPr lang="it-IT" sz="2800" dirty="0">
              <a:cs typeface="Arial" pitchFamily="34" charset="0"/>
            </a:endParaRPr>
          </a:p>
          <a:p>
            <a:r>
              <a:rPr lang="it-IT" sz="2800" u="sng" dirty="0" smtClean="0">
                <a:cs typeface="Arial" pitchFamily="34" charset="0"/>
              </a:rPr>
              <a:t>Pertanto:</a:t>
            </a:r>
          </a:p>
          <a:p>
            <a:r>
              <a:rPr lang="it-IT" sz="2800" dirty="0" smtClean="0">
                <a:cs typeface="Arial" pitchFamily="34" charset="0"/>
              </a:rPr>
              <a:t>Due edifici limitrofi, con differenti classi d’uso, ma dimensionate per i rispettivi minimi normativi, avrebbero dato classificazione sismica uguale, pur con resistenza diversa</a:t>
            </a:r>
          </a:p>
          <a:p>
            <a:endParaRPr lang="it-IT" sz="2800" dirty="0">
              <a:cs typeface="Arial" pitchFamily="34" charset="0"/>
            </a:endParaRPr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7714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54968" y="260648"/>
            <a:ext cx="820891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it-IT" sz="3200" b="1" dirty="0" smtClean="0"/>
              <a:t>CERTIFICAZIONE </a:t>
            </a:r>
            <a:r>
              <a:rPr lang="it-IT" sz="3200" b="1" dirty="0" smtClean="0"/>
              <a:t>SISMICA</a:t>
            </a:r>
          </a:p>
          <a:p>
            <a:r>
              <a:rPr lang="it-IT" sz="2400" b="1" dirty="0" smtClean="0"/>
              <a:t>(PROPOSTA ORDINE INGEGNERI DI TREVISO</a:t>
            </a:r>
            <a:r>
              <a:rPr lang="it-IT" sz="2400" b="1" dirty="0" smtClean="0"/>
              <a:t>):</a:t>
            </a:r>
            <a:endParaRPr lang="it-IT" sz="2400" b="1" dirty="0" smtClean="0"/>
          </a:p>
        </p:txBody>
      </p:sp>
      <p:pic>
        <p:nvPicPr>
          <p:cNvPr id="2049" name="Immagine 26" descr="Descrizione: Logo_Ordine_Ing_T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395789"/>
            <a:ext cx="1368152" cy="31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Firenze - 28 maggio 2013</a:t>
            </a:r>
            <a:endParaRPr lang="it-IT" dirty="0"/>
          </a:p>
        </p:txBody>
      </p:sp>
      <p:pic>
        <p:nvPicPr>
          <p:cNvPr id="1026" name="Picture 2" descr="C:\Users\Computer\Desktop\hospital-128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68" y="2460407"/>
            <a:ext cx="3502000" cy="350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Computer\Desktop\casa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208" y="1760984"/>
            <a:ext cx="3970672" cy="418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nettore 1 5"/>
          <p:cNvCxnSpPr/>
          <p:nvPr/>
        </p:nvCxnSpPr>
        <p:spPr>
          <a:xfrm flipV="1">
            <a:off x="4355976" y="2460407"/>
            <a:ext cx="4307904" cy="3344857"/>
          </a:xfrm>
          <a:prstGeom prst="line">
            <a:avLst/>
          </a:prstGeom>
          <a:ln w="1270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4693208" y="2276872"/>
            <a:ext cx="3767224" cy="3528392"/>
          </a:xfrm>
          <a:prstGeom prst="line">
            <a:avLst/>
          </a:prstGeom>
          <a:ln w="1270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330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tà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1510</TotalTime>
  <Words>585</Words>
  <Application>Microsoft Office PowerPoint</Application>
  <PresentationFormat>Presentazione su schermo (4:3)</PresentationFormat>
  <Paragraphs>165</Paragraphs>
  <Slides>16</Slides>
  <Notes>15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7" baseType="lpstr">
      <vt:lpstr>Città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Computer</dc:creator>
  <cp:lastModifiedBy>Computer</cp:lastModifiedBy>
  <cp:revision>37</cp:revision>
  <cp:lastPrinted>2012-03-09T12:13:44Z</cp:lastPrinted>
  <dcterms:created xsi:type="dcterms:W3CDTF">2012-03-08T18:10:27Z</dcterms:created>
  <dcterms:modified xsi:type="dcterms:W3CDTF">2013-05-27T12:35:36Z</dcterms:modified>
</cp:coreProperties>
</file>